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rawings/drawing2.xml" ContentType="application/vnd.openxmlformats-officedocument.drawingml.chartshap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8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39"/>
  </p:notesMasterIdLst>
  <p:sldIdLst>
    <p:sldId id="385" r:id="rId2"/>
    <p:sldId id="391" r:id="rId3"/>
    <p:sldId id="389" r:id="rId4"/>
    <p:sldId id="390" r:id="rId5"/>
    <p:sldId id="411" r:id="rId6"/>
    <p:sldId id="412" r:id="rId7"/>
    <p:sldId id="413" r:id="rId8"/>
    <p:sldId id="414" r:id="rId9"/>
    <p:sldId id="397" r:id="rId10"/>
    <p:sldId id="416" r:id="rId11"/>
    <p:sldId id="417" r:id="rId12"/>
    <p:sldId id="419" r:id="rId13"/>
    <p:sldId id="420" r:id="rId14"/>
    <p:sldId id="421" r:id="rId15"/>
    <p:sldId id="422" r:id="rId16"/>
    <p:sldId id="423" r:id="rId17"/>
    <p:sldId id="424" r:id="rId18"/>
    <p:sldId id="426" r:id="rId19"/>
    <p:sldId id="428" r:id="rId20"/>
    <p:sldId id="429" r:id="rId21"/>
    <p:sldId id="430" r:id="rId22"/>
    <p:sldId id="431" r:id="rId23"/>
    <p:sldId id="432" r:id="rId24"/>
    <p:sldId id="433" r:id="rId25"/>
    <p:sldId id="434" r:id="rId26"/>
    <p:sldId id="435" r:id="rId27"/>
    <p:sldId id="436" r:id="rId28"/>
    <p:sldId id="437" r:id="rId29"/>
    <p:sldId id="438" r:id="rId30"/>
    <p:sldId id="439" r:id="rId31"/>
    <p:sldId id="440" r:id="rId32"/>
    <p:sldId id="442" r:id="rId33"/>
    <p:sldId id="445" r:id="rId34"/>
    <p:sldId id="444" r:id="rId35"/>
    <p:sldId id="443" r:id="rId36"/>
    <p:sldId id="441" r:id="rId37"/>
    <p:sldId id="410" r:id="rId3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815" autoAdjust="0"/>
    <p:restoredTop sz="94624" autoAdjust="0"/>
  </p:normalViewPr>
  <p:slideViewPr>
    <p:cSldViewPr>
      <p:cViewPr varScale="1">
        <p:scale>
          <a:sx n="100" d="100"/>
          <a:sy n="100" d="100"/>
        </p:scale>
        <p:origin x="-20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60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BFD4-43B1-922C-D45C29FDC695}"/>
                </c:ext>
              </c:extLst>
            </c:dLbl>
            <c:dLbl>
              <c:idx val="1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BFD4-43B1-922C-D45C29FDC695}"/>
                </c:ext>
              </c:extLst>
            </c:dLbl>
            <c:dLbl>
              <c:idx val="2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BFD4-43B1-922C-D45C29FDC695}"/>
                </c:ext>
              </c:extLst>
            </c:dLbl>
            <c:dLbl>
              <c:idx val="4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BFD4-43B1-922C-D45C29FDC695}"/>
                </c:ext>
              </c:extLst>
            </c:dLbl>
            <c:dLbl>
              <c:idx val="5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BFD4-43B1-922C-D45C29FDC695}"/>
                </c:ext>
              </c:extLst>
            </c:dLbl>
            <c:dLbl>
              <c:idx val="6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BFD4-43B1-922C-D45C29FDC695}"/>
                </c:ext>
              </c:extLst>
            </c:dLbl>
            <c:spPr>
              <a:noFill/>
              <a:ln>
                <a:noFill/>
              </a:ln>
              <a:effectLst/>
            </c:sp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Лист1!$A$2:$A$13</c:f>
              <c:strCache>
                <c:ptCount val="12"/>
                <c:pt idx="0">
                  <c:v>Гимназия №11</c:v>
                </c:pt>
                <c:pt idx="1">
                  <c:v>СОШ №4</c:v>
                </c:pt>
                <c:pt idx="2">
                  <c:v>СОШ №5</c:v>
                </c:pt>
                <c:pt idx="3">
                  <c:v>СОШ №7</c:v>
                </c:pt>
                <c:pt idx="4">
                  <c:v>Лицей №12</c:v>
                </c:pt>
                <c:pt idx="5">
                  <c:v>СОШ №10</c:v>
                </c:pt>
                <c:pt idx="6">
                  <c:v>СОШ №8</c:v>
                </c:pt>
                <c:pt idx="7">
                  <c:v>СОШ №6</c:v>
                </c:pt>
                <c:pt idx="8">
                  <c:v>СОШ №2</c:v>
                </c:pt>
                <c:pt idx="9">
                  <c:v>СОШ №3</c:v>
                </c:pt>
                <c:pt idx="10">
                  <c:v>СОШ №13</c:v>
                </c:pt>
                <c:pt idx="11">
                  <c:v>ООШ №1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0.97</c:v>
                </c:pt>
                <c:pt idx="4">
                  <c:v>0.94000000000000017</c:v>
                </c:pt>
                <c:pt idx="5">
                  <c:v>0.94000000000000017</c:v>
                </c:pt>
                <c:pt idx="6">
                  <c:v>0.94000000000000017</c:v>
                </c:pt>
                <c:pt idx="7">
                  <c:v>0.93</c:v>
                </c:pt>
                <c:pt idx="8">
                  <c:v>0.89000000000000024</c:v>
                </c:pt>
                <c:pt idx="9">
                  <c:v>0.88000000000000023</c:v>
                </c:pt>
                <c:pt idx="10">
                  <c:v>0.77</c:v>
                </c:pt>
                <c:pt idx="11">
                  <c:v>0.39000000000000012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BFD4-43B1-922C-D45C29FDC695}"/>
            </c:ext>
          </c:extLst>
        </c:ser>
        <c:dLbls/>
        <c:axId val="37294848"/>
        <c:axId val="86638976"/>
      </c:barChart>
      <c:catAx>
        <c:axId val="37294848"/>
        <c:scaling>
          <c:orientation val="minMax"/>
        </c:scaling>
        <c:axPos val="b"/>
        <c:numFmt formatCode="General" sourceLinked="0"/>
        <c:tickLblPos val="nextTo"/>
        <c:crossAx val="86638976"/>
        <c:crosses val="autoZero"/>
        <c:auto val="1"/>
        <c:lblAlgn val="ctr"/>
        <c:lblOffset val="100"/>
      </c:catAx>
      <c:valAx>
        <c:axId val="86638976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3729484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0.35185185185186446"/>
                  <c:y val="-1.1224133123521584E-2"/>
                </c:manualLayout>
              </c:layout>
              <c:dLblPos val="outEnd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292E-44A8-B0B5-45B945E1B9E4}"/>
                </c:ext>
              </c:extLst>
            </c:dLbl>
            <c:dLbl>
              <c:idx val="1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292E-44A8-B0B5-45B945E1B9E4}"/>
                </c:ext>
              </c:extLst>
            </c:dLbl>
            <c:dLbl>
              <c:idx val="2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292E-44A8-B0B5-45B945E1B9E4}"/>
                </c:ext>
              </c:extLst>
            </c:dLbl>
            <c:dLbl>
              <c:idx val="3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292E-44A8-B0B5-45B945E1B9E4}"/>
                </c:ext>
              </c:extLst>
            </c:dLbl>
            <c:dLbl>
              <c:idx val="4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292E-44A8-B0B5-45B945E1B9E4}"/>
                </c:ext>
              </c:extLst>
            </c:dLbl>
            <c:dLbl>
              <c:idx val="5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292E-44A8-B0B5-45B945E1B9E4}"/>
                </c:ext>
              </c:extLst>
            </c:dLbl>
            <c:dLbl>
              <c:idx val="6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292E-44A8-B0B5-45B945E1B9E4}"/>
                </c:ext>
              </c:extLst>
            </c:dLbl>
            <c:dLbl>
              <c:idx val="7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292E-44A8-B0B5-45B945E1B9E4}"/>
                </c:ext>
              </c:extLst>
            </c:dLbl>
            <c:dLbl>
              <c:idx val="8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292E-44A8-B0B5-45B945E1B9E4}"/>
                </c:ext>
              </c:extLst>
            </c:dLbl>
            <c:dLbl>
              <c:idx val="9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292E-44A8-B0B5-45B945E1B9E4}"/>
                </c:ext>
              </c:extLst>
            </c:dLbl>
            <c:dLbl>
              <c:idx val="10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A-292E-44A8-B0B5-45B945E1B9E4}"/>
                </c:ext>
              </c:extLst>
            </c:dLbl>
            <c:dLbl>
              <c:idx val="11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B-292E-44A8-B0B5-45B945E1B9E4}"/>
                </c:ext>
              </c:extLst>
            </c:dLbl>
            <c:dLbl>
              <c:idx val="12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C-292E-44A8-B0B5-45B945E1B9E4}"/>
                </c:ext>
              </c:extLst>
            </c:dLbl>
            <c:dLbl>
              <c:idx val="13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D-292E-44A8-B0B5-45B945E1B9E4}"/>
                </c:ext>
              </c:extLst>
            </c:dLbl>
            <c:dLbl>
              <c:idx val="14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E-292E-44A8-B0B5-45B945E1B9E4}"/>
                </c:ext>
              </c:extLst>
            </c:dLbl>
            <c:dLbl>
              <c:idx val="15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F-292E-44A8-B0B5-45B945E1B9E4}"/>
                </c:ext>
              </c:extLst>
            </c:dLbl>
            <c:dLbl>
              <c:idx val="16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0-292E-44A8-B0B5-45B945E1B9E4}"/>
                </c:ext>
              </c:extLst>
            </c:dLbl>
            <c:dLbl>
              <c:idx val="17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1-292E-44A8-B0B5-45B945E1B9E4}"/>
                </c:ext>
              </c:extLst>
            </c:dLbl>
            <c:dLbl>
              <c:idx val="18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2-292E-44A8-B0B5-45B945E1B9E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Лист1!$A$2:$A$20</c:f>
              <c:strCache>
                <c:ptCount val="19"/>
                <c:pt idx="0">
                  <c:v>Зай -Каратайская ООШ </c:v>
                </c:pt>
                <c:pt idx="1">
                  <c:v>Ивановская ООШ</c:v>
                </c:pt>
                <c:pt idx="2">
                  <c:v>Керлигачская ООШ</c:v>
                </c:pt>
                <c:pt idx="3">
                  <c:v>Куакбашская ООШ</c:v>
                </c:pt>
                <c:pt idx="4">
                  <c:v>Н – Чершелинская ООШ</c:v>
                </c:pt>
                <c:pt idx="5">
                  <c:v>Н.Серёжкинская ООШ</c:v>
                </c:pt>
                <c:pt idx="6">
                  <c:v>Сарабикуловская ООШ</c:v>
                </c:pt>
                <c:pt idx="7">
                  <c:v>Ст – Иштерякская ООШ</c:v>
                </c:pt>
                <c:pt idx="8">
                  <c:v>Старо - Кувакская СОШ</c:v>
                </c:pt>
                <c:pt idx="9">
                  <c:v>Ст-Письмянская ООШ</c:v>
                </c:pt>
                <c:pt idx="10">
                  <c:v>Сугушлинская ООШ</c:v>
                </c:pt>
                <c:pt idx="11">
                  <c:v>Тимяшевская СОШ</c:v>
                </c:pt>
                <c:pt idx="12">
                  <c:v>Урмышлинская ООШ</c:v>
                </c:pt>
                <c:pt idx="13">
                  <c:v>Федотовская ООШ</c:v>
                </c:pt>
                <c:pt idx="14">
                  <c:v>Урдалинская ООШ</c:v>
                </c:pt>
                <c:pt idx="15">
                  <c:v>Каркалинская ООШ</c:v>
                </c:pt>
                <c:pt idx="16">
                  <c:v>СОШ им. Горького</c:v>
                </c:pt>
                <c:pt idx="17">
                  <c:v>Шугуровская СОШ</c:v>
                </c:pt>
                <c:pt idx="18">
                  <c:v>Подлесная ООШ</c:v>
                </c:pt>
              </c:strCache>
            </c:strRef>
          </c:cat>
          <c:val>
            <c:numRef>
              <c:f>Лист1!$B$2:$B$20</c:f>
              <c:numCache>
                <c:formatCode>0%</c:formatCode>
                <c:ptCount val="19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0.83000000000000007</c:v>
                </c:pt>
                <c:pt idx="16">
                  <c:v>0.83000000000000007</c:v>
                </c:pt>
                <c:pt idx="17">
                  <c:v>0.83000000000000007</c:v>
                </c:pt>
                <c:pt idx="18">
                  <c:v>0.75000000000000011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3-292E-44A8-B0B5-45B945E1B9E4}"/>
            </c:ext>
          </c:extLst>
        </c:ser>
        <c:dLbls/>
        <c:axId val="49687936"/>
        <c:axId val="49738880"/>
      </c:barChart>
      <c:catAx>
        <c:axId val="49687936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49738880"/>
        <c:crosses val="autoZero"/>
        <c:auto val="1"/>
        <c:lblAlgn val="ctr"/>
        <c:lblOffset val="100"/>
      </c:catAx>
      <c:valAx>
        <c:axId val="49738880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49687936"/>
        <c:crosses val="autoZero"/>
        <c:crossBetween val="between"/>
      </c:valAx>
      <c:spPr>
        <a:ln>
          <a:noFill/>
        </a:ln>
      </c:spPr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5.7894491260487034E-2"/>
          <c:y val="3.2521815630338083E-2"/>
          <c:w val="0.93533311295216726"/>
          <c:h val="0.7136397533642016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 spc="0"/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Лист1!$A$2:$A$13</c:f>
              <c:strCache>
                <c:ptCount val="12"/>
                <c:pt idx="0">
                  <c:v>СОШ №5</c:v>
                </c:pt>
                <c:pt idx="1">
                  <c:v>Гимназия №11</c:v>
                </c:pt>
                <c:pt idx="2">
                  <c:v>СОШ №8</c:v>
                </c:pt>
                <c:pt idx="3">
                  <c:v>СОШ №4</c:v>
                </c:pt>
                <c:pt idx="4">
                  <c:v>СОШ №10</c:v>
                </c:pt>
                <c:pt idx="5">
                  <c:v>СОШ №7</c:v>
                </c:pt>
                <c:pt idx="6">
                  <c:v>СОШ №6</c:v>
                </c:pt>
                <c:pt idx="7">
                  <c:v>СОШ №3</c:v>
                </c:pt>
                <c:pt idx="8">
                  <c:v>Лицей №12</c:v>
                </c:pt>
                <c:pt idx="9">
                  <c:v>СОШ №2</c:v>
                </c:pt>
                <c:pt idx="10">
                  <c:v>СОШ №13</c:v>
                </c:pt>
                <c:pt idx="11">
                  <c:v>ООШ №1</c:v>
                </c:pt>
              </c:strCache>
            </c:strRef>
          </c:cat>
          <c:val>
            <c:numRef>
              <c:f>Лист1!$B$2:$B$13</c:f>
              <c:numCache>
                <c:formatCode>0%</c:formatCode>
                <c:ptCount val="12"/>
                <c:pt idx="0">
                  <c:v>0.70000000000000018</c:v>
                </c:pt>
                <c:pt idx="1">
                  <c:v>0.69000000000000017</c:v>
                </c:pt>
                <c:pt idx="2">
                  <c:v>0.66000000000000025</c:v>
                </c:pt>
                <c:pt idx="3">
                  <c:v>0.66000000000000025</c:v>
                </c:pt>
                <c:pt idx="4">
                  <c:v>0.65000000000000024</c:v>
                </c:pt>
                <c:pt idx="5">
                  <c:v>0.64000000000000024</c:v>
                </c:pt>
                <c:pt idx="6">
                  <c:v>0.6000000000000002</c:v>
                </c:pt>
                <c:pt idx="7">
                  <c:v>0.56000000000000005</c:v>
                </c:pt>
                <c:pt idx="8">
                  <c:v>0.4900000000000001</c:v>
                </c:pt>
                <c:pt idx="9">
                  <c:v>0.48000000000000009</c:v>
                </c:pt>
                <c:pt idx="10">
                  <c:v>0.31000000000000011</c:v>
                </c:pt>
                <c:pt idx="11">
                  <c:v>0.11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F8B-4B77-B97A-106D672EF062}"/>
            </c:ext>
          </c:extLst>
        </c:ser>
        <c:dLbls/>
        <c:axId val="50414336"/>
        <c:axId val="50415872"/>
      </c:barChart>
      <c:catAx>
        <c:axId val="50414336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50415872"/>
        <c:crosses val="autoZero"/>
        <c:auto val="1"/>
        <c:lblAlgn val="ctr"/>
        <c:lblOffset val="100"/>
      </c:catAx>
      <c:valAx>
        <c:axId val="50415872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50414336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1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554C-4A66-A601-E5703A768437}"/>
                </c:ext>
              </c:extLst>
            </c:dLbl>
            <c:dLbl>
              <c:idx val="3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554C-4A66-A601-E5703A768437}"/>
                </c:ext>
              </c:extLst>
            </c:dLbl>
            <c:dLbl>
              <c:idx val="5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554C-4A66-A601-E5703A768437}"/>
                </c:ext>
              </c:extLst>
            </c:dLbl>
            <c:dLbl>
              <c:idx val="7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554C-4A66-A601-E5703A768437}"/>
                </c:ext>
              </c:extLst>
            </c:dLbl>
            <c:dLbl>
              <c:idx val="9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554C-4A66-A601-E5703A768437}"/>
                </c:ext>
              </c:extLst>
            </c:dLbl>
            <c:dLbl>
              <c:idx val="11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554C-4A66-A601-E5703A768437}"/>
                </c:ext>
              </c:extLst>
            </c:dLbl>
            <c:dLbl>
              <c:idx val="13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554C-4A66-A601-E5703A76843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Лист1!$A$2:$A$20</c:f>
              <c:strCache>
                <c:ptCount val="19"/>
                <c:pt idx="0">
                  <c:v>Керлигачская ООШ</c:v>
                </c:pt>
                <c:pt idx="1">
                  <c:v>Сугушлинская ООШ</c:v>
                </c:pt>
                <c:pt idx="2">
                  <c:v>Ивановская ООШ</c:v>
                </c:pt>
                <c:pt idx="3">
                  <c:v>Урмышлинская ООШ</c:v>
                </c:pt>
                <c:pt idx="4">
                  <c:v>Подлесная ООШ</c:v>
                </c:pt>
                <c:pt idx="5">
                  <c:v>Ст – Иштерякская ООШ</c:v>
                </c:pt>
                <c:pt idx="6">
                  <c:v>Н – Чершелинская ООШ</c:v>
                </c:pt>
                <c:pt idx="7">
                  <c:v>Каркалинская ООШ</c:v>
                </c:pt>
                <c:pt idx="8">
                  <c:v>Ст-Письмянская ООШ</c:v>
                </c:pt>
                <c:pt idx="9">
                  <c:v>Урдалинская ООШ</c:v>
                </c:pt>
                <c:pt idx="10">
                  <c:v>Тимяшевская СОШ</c:v>
                </c:pt>
                <c:pt idx="11">
                  <c:v>Н.Серёжкинская ООШ</c:v>
                </c:pt>
                <c:pt idx="12">
                  <c:v>Сарабикуловская ООШ</c:v>
                </c:pt>
                <c:pt idx="13">
                  <c:v>Старо - Кувакская СОШ</c:v>
                </c:pt>
                <c:pt idx="14">
                  <c:v>Куакбашская ООШ</c:v>
                </c:pt>
                <c:pt idx="15">
                  <c:v>Зай -Каратайская ООШ </c:v>
                </c:pt>
                <c:pt idx="16">
                  <c:v>Шугуровская СОШ </c:v>
                </c:pt>
                <c:pt idx="17">
                  <c:v>СОШ им. Горького</c:v>
                </c:pt>
                <c:pt idx="18">
                  <c:v>Федотовская ООШ</c:v>
                </c:pt>
              </c:strCache>
            </c:strRef>
          </c:cat>
          <c:val>
            <c:numRef>
              <c:f>Лист1!$B$2:$B$20</c:f>
              <c:numCache>
                <c:formatCode>0%</c:formatCode>
                <c:ptCount val="19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0.8</c:v>
                </c:pt>
                <c:pt idx="4">
                  <c:v>0.75000000000000011</c:v>
                </c:pt>
                <c:pt idx="5">
                  <c:v>0.71000000000000008</c:v>
                </c:pt>
                <c:pt idx="6">
                  <c:v>0.67000000000000015</c:v>
                </c:pt>
                <c:pt idx="7">
                  <c:v>0.67000000000000015</c:v>
                </c:pt>
                <c:pt idx="8">
                  <c:v>0.67000000000000015</c:v>
                </c:pt>
                <c:pt idx="9">
                  <c:v>0.66000000000000014</c:v>
                </c:pt>
                <c:pt idx="10">
                  <c:v>0.53</c:v>
                </c:pt>
                <c:pt idx="11">
                  <c:v>0.5</c:v>
                </c:pt>
                <c:pt idx="12">
                  <c:v>0.5</c:v>
                </c:pt>
                <c:pt idx="13">
                  <c:v>0.44</c:v>
                </c:pt>
                <c:pt idx="14">
                  <c:v>0.43000000000000005</c:v>
                </c:pt>
                <c:pt idx="15">
                  <c:v>0.43000000000000005</c:v>
                </c:pt>
                <c:pt idx="16">
                  <c:v>0.42000000000000004</c:v>
                </c:pt>
                <c:pt idx="17">
                  <c:v>0.33000000000000007</c:v>
                </c:pt>
                <c:pt idx="18">
                  <c:v>0.33000000000000007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554C-4A66-A601-E5703A768437}"/>
            </c:ext>
          </c:extLst>
        </c:ser>
        <c:dLbls>
          <c:showVal val="1"/>
        </c:dLbls>
        <c:axId val="50448256"/>
        <c:axId val="50449792"/>
      </c:barChart>
      <c:catAx>
        <c:axId val="50448256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50449792"/>
        <c:crosses val="autoZero"/>
        <c:auto val="1"/>
        <c:lblAlgn val="ctr"/>
        <c:lblOffset val="100"/>
      </c:catAx>
      <c:valAx>
        <c:axId val="50449792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50448256"/>
        <c:crosses val="autoZero"/>
        <c:crossBetween val="between"/>
      </c:valAx>
      <c:spPr>
        <a:ln>
          <a:noFill/>
        </a:ln>
      </c:spPr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BFD4-43B1-922C-D45C29FDC695}"/>
                </c:ext>
              </c:extLst>
            </c:dLbl>
            <c:dLbl>
              <c:idx val="1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BFD4-43B1-922C-D45C29FDC695}"/>
                </c:ext>
              </c:extLst>
            </c:dLbl>
            <c:dLbl>
              <c:idx val="2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BFD4-43B1-922C-D45C29FDC695}"/>
                </c:ext>
              </c:extLst>
            </c:dLbl>
            <c:dLbl>
              <c:idx val="4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BFD4-43B1-922C-D45C29FDC695}"/>
                </c:ext>
              </c:extLst>
            </c:dLbl>
            <c:dLbl>
              <c:idx val="5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BFD4-43B1-922C-D45C29FDC695}"/>
                </c:ext>
              </c:extLst>
            </c:dLbl>
            <c:dLbl>
              <c:idx val="6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BFD4-43B1-922C-D45C29FDC695}"/>
                </c:ext>
              </c:extLst>
            </c:dLbl>
            <c:spPr>
              <a:noFill/>
              <a:ln>
                <a:noFill/>
              </a:ln>
              <a:effectLst/>
            </c:sp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СОШ №8</c:v>
                </c:pt>
                <c:pt idx="1">
                  <c:v>СОШ №2</c:v>
                </c:pt>
                <c:pt idx="2">
                  <c:v>Лицей №12</c:v>
                </c:pt>
                <c:pt idx="3">
                  <c:v>ООШ №1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1</c:v>
                </c:pt>
                <c:pt idx="1">
                  <c:v>1</c:v>
                </c:pt>
                <c:pt idx="2">
                  <c:v>0.88</c:v>
                </c:pt>
                <c:pt idx="3">
                  <c:v>0.5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BFD4-43B1-922C-D45C29FDC695}"/>
            </c:ext>
          </c:extLst>
        </c:ser>
        <c:dLbls/>
        <c:axId val="50461696"/>
        <c:axId val="101827712"/>
      </c:barChart>
      <c:catAx>
        <c:axId val="50461696"/>
        <c:scaling>
          <c:orientation val="minMax"/>
        </c:scaling>
        <c:axPos val="b"/>
        <c:numFmt formatCode="General" sourceLinked="0"/>
        <c:tickLblPos val="nextTo"/>
        <c:crossAx val="101827712"/>
        <c:crosses val="autoZero"/>
        <c:auto val="1"/>
        <c:lblAlgn val="ctr"/>
        <c:lblOffset val="100"/>
      </c:catAx>
      <c:valAx>
        <c:axId val="101827712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5046169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0"/>
              <c:layout>
                <c:manualLayout>
                  <c:x val="0.35185185185186452"/>
                  <c:y val="-1.1224133123521584E-2"/>
                </c:manualLayout>
              </c:layout>
              <c:dLblPos val="outEnd"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292E-44A8-B0B5-45B945E1B9E4}"/>
                </c:ext>
              </c:extLst>
            </c:dLbl>
            <c:dLbl>
              <c:idx val="1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292E-44A8-B0B5-45B945E1B9E4}"/>
                </c:ext>
              </c:extLst>
            </c:dLbl>
            <c:dLbl>
              <c:idx val="2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292E-44A8-B0B5-45B945E1B9E4}"/>
                </c:ext>
              </c:extLst>
            </c:dLbl>
            <c:dLbl>
              <c:idx val="3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292E-44A8-B0B5-45B945E1B9E4}"/>
                </c:ext>
              </c:extLst>
            </c:dLbl>
            <c:dLbl>
              <c:idx val="4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292E-44A8-B0B5-45B945E1B9E4}"/>
                </c:ext>
              </c:extLst>
            </c:dLbl>
            <c:dLbl>
              <c:idx val="5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292E-44A8-B0B5-45B945E1B9E4}"/>
                </c:ext>
              </c:extLst>
            </c:dLbl>
            <c:dLbl>
              <c:idx val="6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292E-44A8-B0B5-45B945E1B9E4}"/>
                </c:ext>
              </c:extLst>
            </c:dLbl>
            <c:dLbl>
              <c:idx val="7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292E-44A8-B0B5-45B945E1B9E4}"/>
                </c:ext>
              </c:extLst>
            </c:dLbl>
            <c:dLbl>
              <c:idx val="8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292E-44A8-B0B5-45B945E1B9E4}"/>
                </c:ext>
              </c:extLst>
            </c:dLbl>
            <c:dLbl>
              <c:idx val="9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292E-44A8-B0B5-45B945E1B9E4}"/>
                </c:ext>
              </c:extLst>
            </c:dLbl>
            <c:dLbl>
              <c:idx val="10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292E-44A8-B0B5-45B945E1B9E4}"/>
                </c:ext>
              </c:extLst>
            </c:dLbl>
            <c:dLbl>
              <c:idx val="11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292E-44A8-B0B5-45B945E1B9E4}"/>
                </c:ext>
              </c:extLst>
            </c:dLbl>
            <c:dLbl>
              <c:idx val="12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292E-44A8-B0B5-45B945E1B9E4}"/>
                </c:ext>
              </c:extLst>
            </c:dLbl>
            <c:dLbl>
              <c:idx val="13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292E-44A8-B0B5-45B945E1B9E4}"/>
                </c:ext>
              </c:extLst>
            </c:dLbl>
            <c:dLbl>
              <c:idx val="14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292E-44A8-B0B5-45B945E1B9E4}"/>
                </c:ext>
              </c:extLst>
            </c:dLbl>
            <c:dLbl>
              <c:idx val="15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292E-44A8-B0B5-45B945E1B9E4}"/>
                </c:ext>
              </c:extLst>
            </c:dLbl>
            <c:dLbl>
              <c:idx val="16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292E-44A8-B0B5-45B945E1B9E4}"/>
                </c:ext>
              </c:extLst>
            </c:dLbl>
            <c:dLbl>
              <c:idx val="17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292E-44A8-B0B5-45B945E1B9E4}"/>
                </c:ext>
              </c:extLst>
            </c:dLbl>
            <c:dLbl>
              <c:idx val="18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2-292E-44A8-B0B5-45B945E1B9E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/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Лист1!$A$2:$A$8</c:f>
              <c:strCache>
                <c:ptCount val="7"/>
                <c:pt idx="0">
                  <c:v>Н – Чершелинская ООШ</c:v>
                </c:pt>
                <c:pt idx="1">
                  <c:v>Н.Серёжкинская ООШ</c:v>
                </c:pt>
                <c:pt idx="2">
                  <c:v>Сугушлинская ООШ</c:v>
                </c:pt>
                <c:pt idx="3">
                  <c:v>Тимяшевская СОШ</c:v>
                </c:pt>
                <c:pt idx="4">
                  <c:v>Урдалинская ООШ</c:v>
                </c:pt>
                <c:pt idx="5">
                  <c:v>Шугуровская СОШ</c:v>
                </c:pt>
                <c:pt idx="6">
                  <c:v>Федотовская ООШ</c:v>
                </c:pt>
              </c:strCache>
            </c:strRef>
          </c:cat>
          <c:val>
            <c:numRef>
              <c:f>Лист1!$B$2:$B$8</c:f>
              <c:numCache>
                <c:formatCode>0%</c:formatCode>
                <c:ptCount val="7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0.85000000000000009</c:v>
                </c:pt>
                <c:pt idx="6">
                  <c:v>0.17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3-292E-44A8-B0B5-45B945E1B9E4}"/>
            </c:ext>
          </c:extLst>
        </c:ser>
        <c:dLbls/>
        <c:axId val="102064896"/>
        <c:axId val="102066432"/>
      </c:barChart>
      <c:catAx>
        <c:axId val="102064896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102066432"/>
        <c:crosses val="autoZero"/>
        <c:auto val="1"/>
        <c:lblAlgn val="ctr"/>
        <c:lblOffset val="100"/>
      </c:catAx>
      <c:valAx>
        <c:axId val="102066432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102064896"/>
        <c:crosses val="autoZero"/>
        <c:crossBetween val="between"/>
      </c:valAx>
      <c:spPr>
        <a:ln>
          <a:noFill/>
        </a:ln>
      </c:spPr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5.958760110332105E-2"/>
          <c:y val="2.303188566651939E-2"/>
          <c:w val="0.93533311295216726"/>
          <c:h val="0.71363975336420171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 spc="0"/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СОШ №2</c:v>
                </c:pt>
                <c:pt idx="1">
                  <c:v>СОШ №8</c:v>
                </c:pt>
                <c:pt idx="2">
                  <c:v>Лицей №12</c:v>
                </c:pt>
                <c:pt idx="3">
                  <c:v>ООШ №1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0.63000000000000012</c:v>
                </c:pt>
                <c:pt idx="1">
                  <c:v>0.60000000000000009</c:v>
                </c:pt>
                <c:pt idx="2">
                  <c:v>0.36000000000000004</c:v>
                </c:pt>
                <c:pt idx="3">
                  <c:v>0.1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F8B-4B77-B97A-106D672EF062}"/>
            </c:ext>
          </c:extLst>
        </c:ser>
        <c:dLbls/>
        <c:axId val="101922688"/>
        <c:axId val="101924224"/>
      </c:barChart>
      <c:catAx>
        <c:axId val="101922688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101924224"/>
        <c:crosses val="autoZero"/>
        <c:auto val="1"/>
        <c:lblAlgn val="ctr"/>
        <c:lblOffset val="100"/>
      </c:catAx>
      <c:valAx>
        <c:axId val="101924224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101922688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Lbls>
            <c:dLbl>
              <c:idx val="1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554C-4A66-A601-E5703A768437}"/>
                </c:ext>
              </c:extLst>
            </c:dLbl>
            <c:dLbl>
              <c:idx val="3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554C-4A66-A601-E5703A768437}"/>
                </c:ext>
              </c:extLst>
            </c:dLbl>
            <c:dLbl>
              <c:idx val="5"/>
              <c:layout/>
              <c:showVal val="1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554C-4A66-A601-E5703A768437}"/>
                </c:ext>
              </c:extLst>
            </c:dLbl>
            <c:dLbl>
              <c:idx val="7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554C-4A66-A601-E5703A768437}"/>
                </c:ext>
              </c:extLst>
            </c:dLbl>
            <c:dLbl>
              <c:idx val="9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554C-4A66-A601-E5703A768437}"/>
                </c:ext>
              </c:extLst>
            </c:dLbl>
            <c:dLbl>
              <c:idx val="11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554C-4A66-A601-E5703A768437}"/>
                </c:ext>
              </c:extLst>
            </c:dLbl>
            <c:dLbl>
              <c:idx val="13"/>
              <c:showVal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554C-4A66-A601-E5703A76843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Лист1!$A$2:$A$8</c:f>
              <c:strCache>
                <c:ptCount val="7"/>
                <c:pt idx="0">
                  <c:v>Н – Чершелинская ООШ</c:v>
                </c:pt>
                <c:pt idx="1">
                  <c:v>Сугушлинская ООШ</c:v>
                </c:pt>
                <c:pt idx="2">
                  <c:v>Тимяшевская СОШ</c:v>
                </c:pt>
                <c:pt idx="3">
                  <c:v>Урдалинская ООШ</c:v>
                </c:pt>
                <c:pt idx="4">
                  <c:v>Шугуровская СОШ </c:v>
                </c:pt>
                <c:pt idx="5">
                  <c:v>Н.Серёжкинская ООШ</c:v>
                </c:pt>
                <c:pt idx="6">
                  <c:v>Федотовская ООШ</c:v>
                </c:pt>
              </c:strCache>
            </c:strRef>
          </c:cat>
          <c:val>
            <c:numRef>
              <c:f>Лист1!$B$2:$B$8</c:f>
              <c:numCache>
                <c:formatCode>0%</c:formatCode>
                <c:ptCount val="7"/>
                <c:pt idx="0">
                  <c:v>0.63000000000000012</c:v>
                </c:pt>
                <c:pt idx="1">
                  <c:v>0.5</c:v>
                </c:pt>
                <c:pt idx="2">
                  <c:v>0.48000000000000004</c:v>
                </c:pt>
                <c:pt idx="3">
                  <c:v>0.42000000000000004</c:v>
                </c:pt>
                <c:pt idx="4">
                  <c:v>0.39000000000000007</c:v>
                </c:pt>
                <c:pt idx="5">
                  <c:v>0.2</c:v>
                </c:pt>
                <c:pt idx="6">
                  <c:v>0.17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554C-4A66-A601-E5703A768437}"/>
            </c:ext>
          </c:extLst>
        </c:ser>
        <c:dLbls>
          <c:showVal val="1"/>
        </c:dLbls>
        <c:axId val="102194176"/>
        <c:axId val="102200064"/>
      </c:barChart>
      <c:catAx>
        <c:axId val="102194176"/>
        <c:scaling>
          <c:orientation val="minMax"/>
        </c:scaling>
        <c:axPos val="b"/>
        <c:numFmt formatCode="General" sourceLinked="0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102200064"/>
        <c:crosses val="autoZero"/>
        <c:auto val="1"/>
        <c:lblAlgn val="ctr"/>
        <c:lblOffset val="100"/>
      </c:catAx>
      <c:valAx>
        <c:axId val="102200064"/>
        <c:scaling>
          <c:orientation val="minMax"/>
        </c:scaling>
        <c:delete val="1"/>
        <c:axPos val="l"/>
        <c:majorGridlines/>
        <c:numFmt formatCode="0%" sourceLinked="1"/>
        <c:tickLblPos val="nextTo"/>
        <c:crossAx val="102194176"/>
        <c:crosses val="autoZero"/>
        <c:crossBetween val="between"/>
      </c:valAx>
      <c:spPr>
        <a:ln>
          <a:noFill/>
        </a:ln>
      </c:spPr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0.18059</cdr:x>
      <cdr:y>0.07581</cdr:y>
    </cdr:to>
    <cdr:sp macro="" textlink="">
      <cdr:nvSpPr>
        <cdr:cNvPr id="2" name="TextBox 12"/>
        <cdr:cNvSpPr txBox="1"/>
      </cdr:nvSpPr>
      <cdr:spPr>
        <a:xfrm xmlns:a="http://schemas.openxmlformats.org/drawingml/2006/main">
          <a:off x="0" y="0"/>
          <a:ext cx="1523174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9pPr>
        </a:lstStyle>
        <a:p xmlns:a="http://schemas.openxmlformats.org/drawingml/2006/main">
          <a:r>
            <a: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rPr>
            <a:t>ЛМР –56,3%</a:t>
          </a:r>
          <a:endParaRPr lang="ru-RU" b="1" dirty="0">
            <a:solidFill>
              <a:srgbClr val="0070C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0.16006</cdr:x>
      <cdr:y>0.07581</cdr:y>
    </cdr:to>
    <cdr:sp macro="" textlink="">
      <cdr:nvSpPr>
        <cdr:cNvPr id="2" name="TextBox 12"/>
        <cdr:cNvSpPr txBox="1"/>
      </cdr:nvSpPr>
      <cdr:spPr>
        <a:xfrm xmlns:a="http://schemas.openxmlformats.org/drawingml/2006/main">
          <a:off x="0" y="0"/>
          <a:ext cx="1350050" cy="36933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1pPr>
          <a:lvl2pPr marL="457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2pPr>
          <a:lvl3pPr marL="914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3pPr>
          <a:lvl4pPr marL="1371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4pPr>
          <a:lvl5pPr marL="18288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5pPr>
          <a:lvl6pPr marL="22860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6pPr>
          <a:lvl7pPr marL="27432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7pPr>
          <a:lvl8pPr marL="32004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8pPr>
          <a:lvl9pPr marL="3657600" algn="l" defTabSz="914400" rtl="0" eaLnBrk="1" latinLnBrk="0" hangingPunct="1">
            <a:defRPr sz="1800" kern="1200">
              <a:solidFill>
                <a:sysClr val="windowText" lastClr="000000"/>
              </a:solidFill>
              <a:latin typeface="Gill Sans MT"/>
            </a:defRPr>
          </a:lvl9pPr>
        </a:lstStyle>
        <a:p xmlns:a="http://schemas.openxmlformats.org/drawingml/2006/main">
          <a:r>
            <a:rPr lang="ru-RU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rPr>
            <a:t>ЛМР –47%</a:t>
          </a:r>
          <a:endParaRPr lang="ru-RU" b="1" dirty="0">
            <a:solidFill>
              <a:srgbClr val="0070C0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5DDCDD-1B47-4E7C-A5EE-E2E7F95CB9A6}" type="datetimeFigureOut">
              <a:rPr lang="ru-RU" smtClean="0"/>
              <a:pPr/>
              <a:t>27.08.2018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222C0A-A66C-4230-82CD-F639202474B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27.08.2018</a:t>
            </a:fld>
            <a:endParaRPr lang="ru-RU" dirty="0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27.08.2018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27.08.2018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27.08.2018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27.08.2018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27.08.2018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27.08.2018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27.08.2018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27.08.2018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27.08.2018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94FD8-3931-4E37-A4D3-6773E929C542}" type="datetimeFigureOut">
              <a:rPr lang="ru-RU" smtClean="0"/>
              <a:pPr/>
              <a:t>27.08.2018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22D94FD8-3931-4E37-A4D3-6773E929C542}" type="datetimeFigureOut">
              <a:rPr lang="ru-RU" smtClean="0"/>
              <a:pPr/>
              <a:t>27.08.2018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1A27BF13-6631-4395-9B2B-120E5F056AD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1538" y="0"/>
            <a:ext cx="8072462" cy="52292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300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itchFamily="18" charset="0"/>
              </a:rPr>
              <a:t>Аналитическая деятельность работы ММО учителей русского языка и литературы</a:t>
            </a:r>
            <a:r>
              <a:rPr lang="ru-RU" sz="31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071802" y="5373216"/>
            <a:ext cx="4596541" cy="864096"/>
          </a:xfrm>
        </p:spPr>
        <p:txBody>
          <a:bodyPr>
            <a:normAutofit/>
          </a:bodyPr>
          <a:lstStyle/>
          <a:p>
            <a:pPr algn="ctr"/>
            <a:r>
              <a:rPr lang="ru-RU" sz="2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2017 -2018 учебный год</a:t>
            </a:r>
            <a:endParaRPr lang="ru-RU" sz="32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994122"/>
          </a:xfrm>
        </p:spPr>
        <p:txBody>
          <a:bodyPr>
            <a:normAutofit/>
          </a:bodyPr>
          <a:lstStyle/>
          <a:p>
            <a:r>
              <a:rPr lang="ru-RU" sz="3600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36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Результативность обучения</a:t>
            </a:r>
            <a:endParaRPr lang="ru-RU" sz="3600" b="1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395831389"/>
              </p:ext>
            </p:extLst>
          </p:nvPr>
        </p:nvGraphicFramePr>
        <p:xfrm>
          <a:off x="1259633" y="1412776"/>
          <a:ext cx="7344816" cy="353199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813389">
                  <a:extLst>
                    <a:ext uri="{9D8B030D-6E8A-4147-A177-3AD203B41FA5}">
                      <a16:colId xmlns:a16="http://schemas.microsoft.com/office/drawing/2014/main" xmlns="" val="2232525838"/>
                    </a:ext>
                  </a:extLst>
                </a:gridCol>
                <a:gridCol w="914174">
                  <a:extLst>
                    <a:ext uri="{9D8B030D-6E8A-4147-A177-3AD203B41FA5}">
                      <a16:colId xmlns:a16="http://schemas.microsoft.com/office/drawing/2014/main" xmlns="" val="2367756667"/>
                    </a:ext>
                  </a:extLst>
                </a:gridCol>
                <a:gridCol w="1142324">
                  <a:extLst>
                    <a:ext uri="{9D8B030D-6E8A-4147-A177-3AD203B41FA5}">
                      <a16:colId xmlns:a16="http://schemas.microsoft.com/office/drawing/2014/main" xmlns="" val="3246845069"/>
                    </a:ext>
                  </a:extLst>
                </a:gridCol>
                <a:gridCol w="162560">
                  <a:extLst>
                    <a:ext uri="{9D8B030D-6E8A-4147-A177-3AD203B41FA5}">
                      <a16:colId xmlns:a16="http://schemas.microsoft.com/office/drawing/2014/main" xmlns="" val="2204845479"/>
                    </a:ext>
                  </a:extLst>
                </a:gridCol>
                <a:gridCol w="988911">
                  <a:extLst>
                    <a:ext uri="{9D8B030D-6E8A-4147-A177-3AD203B41FA5}">
                      <a16:colId xmlns:a16="http://schemas.microsoft.com/office/drawing/2014/main" xmlns="" val="1423977535"/>
                    </a:ext>
                  </a:extLst>
                </a:gridCol>
                <a:gridCol w="1161729">
                  <a:extLst>
                    <a:ext uri="{9D8B030D-6E8A-4147-A177-3AD203B41FA5}">
                      <a16:colId xmlns:a16="http://schemas.microsoft.com/office/drawing/2014/main" xmlns="" val="3169427954"/>
                    </a:ext>
                  </a:extLst>
                </a:gridCol>
                <a:gridCol w="1161729">
                  <a:extLst>
                    <a:ext uri="{9D8B030D-6E8A-4147-A177-3AD203B41FA5}">
                      <a16:colId xmlns:a16="http://schemas.microsoft.com/office/drawing/2014/main" xmlns="" val="670027182"/>
                    </a:ext>
                  </a:extLst>
                </a:gridCol>
              </a:tblGrid>
              <a:tr h="309159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предмет 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2016-2017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2017-2018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425284839"/>
                  </a:ext>
                </a:extLst>
              </a:tr>
              <a:tr h="96912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 качества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 успев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 качества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 успев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динамика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 - %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49189113"/>
                  </a:ext>
                </a:extLst>
              </a:tr>
              <a:tr h="6391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Русский язык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99,95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-9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57223392"/>
                  </a:ext>
                </a:extLst>
              </a:tr>
              <a:tr h="6391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Литература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80,2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99,95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-9,8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53707559"/>
                  </a:ext>
                </a:extLst>
              </a:tr>
              <a:tr h="96912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 по предметам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74,6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99,95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-9,4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610119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5550796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Результаты ОГЭ 2018</a:t>
            </a:r>
            <a:endParaRPr lang="ru-RU" sz="3600" b="1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525481462"/>
              </p:ext>
            </p:extLst>
          </p:nvPr>
        </p:nvGraphicFramePr>
        <p:xfrm>
          <a:off x="1043610" y="1340768"/>
          <a:ext cx="7992886" cy="308457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68884">
                  <a:extLst>
                    <a:ext uri="{9D8B030D-6E8A-4147-A177-3AD203B41FA5}">
                      <a16:colId xmlns:a16="http://schemas.microsoft.com/office/drawing/2014/main" xmlns="" val="2452181342"/>
                    </a:ext>
                  </a:extLst>
                </a:gridCol>
                <a:gridCol w="669846">
                  <a:extLst>
                    <a:ext uri="{9D8B030D-6E8A-4147-A177-3AD203B41FA5}">
                      <a16:colId xmlns:a16="http://schemas.microsoft.com/office/drawing/2014/main" xmlns="" val="4287457336"/>
                    </a:ext>
                  </a:extLst>
                </a:gridCol>
                <a:gridCol w="279785">
                  <a:extLst>
                    <a:ext uri="{9D8B030D-6E8A-4147-A177-3AD203B41FA5}">
                      <a16:colId xmlns:a16="http://schemas.microsoft.com/office/drawing/2014/main" xmlns="" val="306821982"/>
                    </a:ext>
                  </a:extLst>
                </a:gridCol>
                <a:gridCol w="279785">
                  <a:extLst>
                    <a:ext uri="{9D8B030D-6E8A-4147-A177-3AD203B41FA5}">
                      <a16:colId xmlns:a16="http://schemas.microsoft.com/office/drawing/2014/main" xmlns="" val="1414027873"/>
                    </a:ext>
                  </a:extLst>
                </a:gridCol>
                <a:gridCol w="279785">
                  <a:extLst>
                    <a:ext uri="{9D8B030D-6E8A-4147-A177-3AD203B41FA5}">
                      <a16:colId xmlns:a16="http://schemas.microsoft.com/office/drawing/2014/main" xmlns="" val="3408809806"/>
                    </a:ext>
                  </a:extLst>
                </a:gridCol>
                <a:gridCol w="264375">
                  <a:extLst>
                    <a:ext uri="{9D8B030D-6E8A-4147-A177-3AD203B41FA5}">
                      <a16:colId xmlns:a16="http://schemas.microsoft.com/office/drawing/2014/main" xmlns="" val="2168543421"/>
                    </a:ext>
                  </a:extLst>
                </a:gridCol>
                <a:gridCol w="531158">
                  <a:extLst>
                    <a:ext uri="{9D8B030D-6E8A-4147-A177-3AD203B41FA5}">
                      <a16:colId xmlns:a16="http://schemas.microsoft.com/office/drawing/2014/main" xmlns="" val="1383661329"/>
                    </a:ext>
                  </a:extLst>
                </a:gridCol>
                <a:gridCol w="544641">
                  <a:extLst>
                    <a:ext uri="{9D8B030D-6E8A-4147-A177-3AD203B41FA5}">
                      <a16:colId xmlns:a16="http://schemas.microsoft.com/office/drawing/2014/main" xmlns="" val="886451246"/>
                    </a:ext>
                  </a:extLst>
                </a:gridCol>
                <a:gridCol w="712213">
                  <a:extLst>
                    <a:ext uri="{9D8B030D-6E8A-4147-A177-3AD203B41FA5}">
                      <a16:colId xmlns:a16="http://schemas.microsoft.com/office/drawing/2014/main" xmlns="" val="1164274067"/>
                    </a:ext>
                  </a:extLst>
                </a:gridCol>
                <a:gridCol w="738078">
                  <a:extLst>
                    <a:ext uri="{9D8B030D-6E8A-4147-A177-3AD203B41FA5}">
                      <a16:colId xmlns:a16="http://schemas.microsoft.com/office/drawing/2014/main" xmlns="" val="183341128"/>
                    </a:ext>
                  </a:extLst>
                </a:gridCol>
                <a:gridCol w="647767">
                  <a:extLst>
                    <a:ext uri="{9D8B030D-6E8A-4147-A177-3AD203B41FA5}">
                      <a16:colId xmlns:a16="http://schemas.microsoft.com/office/drawing/2014/main" xmlns="" val="3395079509"/>
                    </a:ext>
                  </a:extLst>
                </a:gridCol>
                <a:gridCol w="729392">
                  <a:extLst>
                    <a:ext uri="{9D8B030D-6E8A-4147-A177-3AD203B41FA5}">
                      <a16:colId xmlns:a16="http://schemas.microsoft.com/office/drawing/2014/main" xmlns="" val="2991774589"/>
                    </a:ext>
                  </a:extLst>
                </a:gridCol>
                <a:gridCol w="875271">
                  <a:extLst>
                    <a:ext uri="{9D8B030D-6E8A-4147-A177-3AD203B41FA5}">
                      <a16:colId xmlns:a16="http://schemas.microsoft.com/office/drawing/2014/main" xmlns="" val="453655905"/>
                    </a:ext>
                  </a:extLst>
                </a:gridCol>
                <a:gridCol w="771906">
                  <a:extLst>
                    <a:ext uri="{9D8B030D-6E8A-4147-A177-3AD203B41FA5}">
                      <a16:colId xmlns:a16="http://schemas.microsoft.com/office/drawing/2014/main" xmlns="" val="61893876"/>
                    </a:ext>
                  </a:extLst>
                </a:gridCol>
              </a:tblGrid>
              <a:tr h="432048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Название предмета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884" marR="548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Кол-во участников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884" marR="548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"5"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884" marR="548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"4"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884" marR="548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"3"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884" marR="548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"2"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884" marR="548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Средняя оценка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884" marR="548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Средний балл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884" marR="548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Успеваемость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884" marR="5488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Качество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884" marR="5488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659612367"/>
                  </a:ext>
                </a:extLst>
              </a:tr>
              <a:tr h="25764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2017 год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884" marR="548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2018 год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884" marR="548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Динамика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884" marR="548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2017 год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884" marR="548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2018 год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884" marR="548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Динамика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884" marR="54884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66911402"/>
                  </a:ext>
                </a:extLst>
              </a:tr>
              <a:tr h="3366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Русский язык</a:t>
                      </a:r>
                      <a:endParaRPr lang="ru-RU" sz="16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884" marR="5488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850</a:t>
                      </a:r>
                      <a:endParaRPr lang="ru-RU" sz="16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884" marR="5488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256</a:t>
                      </a:r>
                      <a:endParaRPr lang="ru-RU" sz="16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884" marR="5488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362</a:t>
                      </a:r>
                      <a:endParaRPr lang="ru-RU" sz="16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884" marR="5488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218</a:t>
                      </a:r>
                      <a:endParaRPr lang="ru-RU" sz="16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884" marR="5488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6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884" marR="5488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4,01</a:t>
                      </a:r>
                      <a:endParaRPr lang="ru-RU" sz="16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884" marR="5488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30,03</a:t>
                      </a:r>
                      <a:endParaRPr lang="ru-RU" sz="16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884" marR="5488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99,13%</a:t>
                      </a:r>
                      <a:endParaRPr lang="ru-RU" sz="16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884" marR="5488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98,35%</a:t>
                      </a:r>
                      <a:endParaRPr lang="ru-RU" sz="16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884" marR="5488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-0,78</a:t>
                      </a:r>
                      <a:endParaRPr lang="ru-RU" sz="16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884" marR="5488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70,70%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884" marR="5488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72,71%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884" marR="5488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+2,01 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884" marR="5488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75708700"/>
                  </a:ext>
                </a:extLst>
              </a:tr>
              <a:tr h="3366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Литература</a:t>
                      </a:r>
                      <a:endParaRPr lang="ru-RU" sz="16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884" marR="5488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6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884" marR="5488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884" marR="5488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6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884" marR="5488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6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884" marR="5488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884" marR="5488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3,50</a:t>
                      </a:r>
                      <a:endParaRPr lang="ru-RU" sz="16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884" marR="5488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18,58</a:t>
                      </a:r>
                      <a:endParaRPr lang="ru-RU" sz="16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884" marR="5488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6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884" marR="5488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91,67%</a:t>
                      </a:r>
                      <a:endParaRPr lang="ru-RU" sz="16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884" marR="5488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-8,33</a:t>
                      </a:r>
                      <a:endParaRPr lang="ru-RU" sz="16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884" marR="5488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40%</a:t>
                      </a:r>
                      <a:endParaRPr lang="ru-RU" sz="16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884" marR="5488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50,00%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884" marR="5488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+10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4884" marR="54884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7594106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0465842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0"/>
            <a:ext cx="7498080" cy="11430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ru-RU" sz="36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Русский язык</a:t>
            </a:r>
            <a:endParaRPr lang="ru-RU" sz="36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15616" y="1143000"/>
            <a:ext cx="7811192" cy="508633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форме ОГЭ сдавали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–850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учащихся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 отметку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«5»- 256 (30,1%)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 отметку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«4»- 362 (42,6%)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 отметку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«3»- 218 (25,65%)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 отметку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«2»- 14 (1,65%)</a:t>
            </a: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Успеваемость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98,35%       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99,13% (-0,78)   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99,53%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Качество знаний- 72,71%   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70,7% (+2,01)     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72,82%</a:t>
            </a: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Средняя оценка- 4,01            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3,97   (+0,04)      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4,02</a:t>
            </a: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3486675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/>
          </p:nvPr>
        </p:nvGraphicFramePr>
        <p:xfrm>
          <a:off x="1043608" y="71414"/>
          <a:ext cx="7957548" cy="670985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20280">
                  <a:extLst>
                    <a:ext uri="{9D8B030D-6E8A-4147-A177-3AD203B41FA5}">
                      <a16:colId xmlns:a16="http://schemas.microsoft.com/office/drawing/2014/main" xmlns="" val="198839848"/>
                    </a:ext>
                  </a:extLst>
                </a:gridCol>
                <a:gridCol w="792088">
                  <a:extLst>
                    <a:ext uri="{9D8B030D-6E8A-4147-A177-3AD203B41FA5}">
                      <a16:colId xmlns:a16="http://schemas.microsoft.com/office/drawing/2014/main" xmlns="" val="2162532491"/>
                    </a:ext>
                  </a:extLst>
                </a:gridCol>
                <a:gridCol w="1073280">
                  <a:extLst>
                    <a:ext uri="{9D8B030D-6E8A-4147-A177-3AD203B41FA5}">
                      <a16:colId xmlns:a16="http://schemas.microsoft.com/office/drawing/2014/main" xmlns="" val="3011524442"/>
                    </a:ext>
                  </a:extLst>
                </a:gridCol>
                <a:gridCol w="1014952">
                  <a:extLst>
                    <a:ext uri="{9D8B030D-6E8A-4147-A177-3AD203B41FA5}">
                      <a16:colId xmlns:a16="http://schemas.microsoft.com/office/drawing/2014/main" xmlns="" val="3641012088"/>
                    </a:ext>
                  </a:extLst>
                </a:gridCol>
                <a:gridCol w="1271064">
                  <a:extLst>
                    <a:ext uri="{9D8B030D-6E8A-4147-A177-3AD203B41FA5}">
                      <a16:colId xmlns:a16="http://schemas.microsoft.com/office/drawing/2014/main" xmlns="" val="3047116900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69720976"/>
                    </a:ext>
                  </a:extLst>
                </a:gridCol>
              </a:tblGrid>
              <a:tr h="6429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Название ОУ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Выполняли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vert="vert27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Успеваемость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vert="vert27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Качество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vert="vert27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Средняя оценка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vert="vert27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Место</a:t>
                      </a:r>
                      <a:endParaRPr lang="ru-RU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vert="vert27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45041422"/>
                  </a:ext>
                </a:extLst>
              </a:tr>
              <a:tr h="19491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СОШ №6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86,7%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4,35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69139993"/>
                  </a:ext>
                </a:extLst>
              </a:tr>
              <a:tr h="19491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Сугушлинская ООШ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83,3%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4,33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4455907"/>
                  </a:ext>
                </a:extLst>
              </a:tr>
              <a:tr h="19491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СОШ №7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82,7%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4,26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142244909"/>
                  </a:ext>
                </a:extLst>
              </a:tr>
              <a:tr h="19491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СОШ №2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83%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4,19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10502850"/>
                  </a:ext>
                </a:extLst>
              </a:tr>
              <a:tr h="19491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Куакбашская ООШ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4,13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56201079"/>
                  </a:ext>
                </a:extLst>
              </a:tr>
              <a:tr h="19491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СОШ №5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85,5%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4,18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08415452"/>
                  </a:ext>
                </a:extLst>
              </a:tr>
              <a:tr h="19491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Урдалинская ООШ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80%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4,20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14910419"/>
                  </a:ext>
                </a:extLst>
              </a:tr>
              <a:tr h="19491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Тимяшевская СОШ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75%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4,13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31235198"/>
                  </a:ext>
                </a:extLst>
              </a:tr>
              <a:tr h="19491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Шугуровская СОШ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78,4%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4,16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73364512"/>
                  </a:ext>
                </a:extLst>
              </a:tr>
              <a:tr h="19491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Керлигачская ООШ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75%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4,25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50703459"/>
                  </a:ext>
                </a:extLst>
              </a:tr>
              <a:tr h="19491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Старо-Иштерякская ООШ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66,7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72046610"/>
                  </a:ext>
                </a:extLst>
              </a:tr>
              <a:tr h="19491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Каркалинская ООШ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66,7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4,17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31294579"/>
                  </a:ext>
                </a:extLst>
              </a:tr>
              <a:tr h="19491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Зай-Каратайская ООШ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66,7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55153735"/>
                  </a:ext>
                </a:extLst>
              </a:tr>
              <a:tr h="19491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Лицей №12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96,5%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69,7%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3,95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82819430"/>
                  </a:ext>
                </a:extLst>
              </a:tr>
              <a:tr h="19491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Старокувакская СОШ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75%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3,83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04667462"/>
                  </a:ext>
                </a:extLst>
              </a:tr>
              <a:tr h="19491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Гимназия №11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97,9%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68,1%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3,94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09861661"/>
                  </a:ext>
                </a:extLst>
              </a:tr>
              <a:tr h="19491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Старописьмянская ООШ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60%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3,80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2891700"/>
                  </a:ext>
                </a:extLst>
              </a:tr>
              <a:tr h="19491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Урмышлинская ООШ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50%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4,00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98128657"/>
                  </a:ext>
                </a:extLst>
              </a:tr>
              <a:tr h="19491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СОШ №4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94,6%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70,3%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3,86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87607605"/>
                  </a:ext>
                </a:extLst>
              </a:tr>
              <a:tr h="19491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Ивановская ООШ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57,1%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4,00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98365894"/>
                  </a:ext>
                </a:extLst>
              </a:tr>
              <a:tr h="19491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Подлесная ООШ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66,7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3,75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12683214"/>
                  </a:ext>
                </a:extLst>
              </a:tr>
              <a:tr h="19491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Ново-Сережкинская ООШ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75,%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3,75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65970874"/>
                  </a:ext>
                </a:extLst>
              </a:tr>
              <a:tr h="19491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СОШ №8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96,3%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59,3%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3,78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97175399"/>
                  </a:ext>
                </a:extLst>
              </a:tr>
              <a:tr h="19491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СОШ №3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63,2%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3,74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02427740"/>
                  </a:ext>
                </a:extLst>
              </a:tr>
              <a:tr h="19491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СОШ №10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96,9%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64,6%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3,75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71981147"/>
                  </a:ext>
                </a:extLst>
              </a:tr>
              <a:tr h="19491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Зеленорощинская СОШ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95,5%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59,1%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3,82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054343439"/>
                  </a:ext>
                </a:extLst>
              </a:tr>
              <a:tr h="19491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Сарабикуловская ООШ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3,00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93438936"/>
                  </a:ext>
                </a:extLst>
              </a:tr>
              <a:tr h="19491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Нижнечершилинская ООШ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40%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3,40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98017483"/>
                  </a:ext>
                </a:extLst>
              </a:tr>
              <a:tr h="19491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Федотовская ООШ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20%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3,20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48545007"/>
                  </a:ext>
                </a:extLst>
              </a:tr>
              <a:tr h="19491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СОШ №13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90,5%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28,57%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3,19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6181631"/>
                  </a:ext>
                </a:extLst>
              </a:tr>
              <a:tr h="19491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ООШ №1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90%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40%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3,35</a:t>
                      </a:r>
                      <a:endParaRPr lang="ru-RU" sz="12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19" marR="47219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23444867"/>
                  </a:ext>
                </a:extLst>
              </a:tr>
            </a:tbl>
          </a:graphicData>
        </a:graphic>
      </p:graphicFrame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3203848" y="-25161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890502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0"/>
            <a:ext cx="7498080" cy="11430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36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Литература</a:t>
            </a:r>
            <a:endParaRPr lang="ru-RU" sz="36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1052736"/>
            <a:ext cx="8208912" cy="51766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форме ОГЭ сдавали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1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учащихся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(1,4%)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 отметку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«5»- 1 (8%)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 отметку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«4»-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(42%)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 отметку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«3»-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(42%)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 отметку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«2»-1(8%)</a:t>
            </a: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Успеваемость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91,7%              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91,7 %                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100%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Качество знаний- 50 %    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42% (+0,8%)     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58,33%</a:t>
            </a: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Средняя оценка- 3,5         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3,4 (+0,1)             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3,67</a:t>
            </a: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3946469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64743505"/>
              </p:ext>
            </p:extLst>
          </p:nvPr>
        </p:nvGraphicFramePr>
        <p:xfrm>
          <a:off x="1115618" y="274638"/>
          <a:ext cx="7848871" cy="645295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304254">
                  <a:extLst>
                    <a:ext uri="{9D8B030D-6E8A-4147-A177-3AD203B41FA5}">
                      <a16:colId xmlns:a16="http://schemas.microsoft.com/office/drawing/2014/main" xmlns="" val="4271287418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xmlns="" val="4049851728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xmlns="" val="3271717694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xmlns="" val="3229880429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xmlns="" val="2348908627"/>
                    </a:ext>
                  </a:extLst>
                </a:gridCol>
                <a:gridCol w="936105">
                  <a:extLst>
                    <a:ext uri="{9D8B030D-6E8A-4147-A177-3AD203B41FA5}">
                      <a16:colId xmlns:a16="http://schemas.microsoft.com/office/drawing/2014/main" xmlns="" val="325059277"/>
                    </a:ext>
                  </a:extLst>
                </a:gridCol>
              </a:tblGrid>
              <a:tr h="8571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Название ОУ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Выполняли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Успеваемость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Качество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Средняя оценка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Место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53423132"/>
                  </a:ext>
                </a:extLst>
              </a:tr>
              <a:tr h="49704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СОШ №6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4,00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52845841"/>
                  </a:ext>
                </a:extLst>
              </a:tr>
              <a:tr h="64097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СОШ №4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4,00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79582785"/>
                  </a:ext>
                </a:extLst>
              </a:tr>
              <a:tr h="71255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Тимяшевская СОШ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50%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3,50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80462073"/>
                  </a:ext>
                </a:extLst>
              </a:tr>
              <a:tr h="57640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СОШ №7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50%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3,50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64248691"/>
                  </a:ext>
                </a:extLst>
              </a:tr>
              <a:tr h="64832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СОШ №8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3,00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16001663"/>
                  </a:ext>
                </a:extLst>
              </a:tr>
              <a:tr h="100828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Лицей №12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66,7%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33%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3,33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07807794"/>
                  </a:ext>
                </a:extLst>
              </a:tr>
              <a:tr h="151225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СОШ №5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0%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3,00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955045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9704237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06368" y="260648"/>
            <a:ext cx="8146152" cy="1858218"/>
          </a:xfrm>
        </p:spPr>
        <p:txBody>
          <a:bodyPr>
            <a:noAutofit/>
          </a:bodyPr>
          <a:lstStyle/>
          <a:p>
            <a:r>
              <a:rPr lang="ru-RU" sz="3200" b="1" i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Лучшие результаты учащихся, набравших 100 баллов ЕГЭ по русскому </a:t>
            </a:r>
            <a:r>
              <a:rPr lang="ru-RU" sz="3200" b="1" i="1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языку</a:t>
            </a:r>
            <a:r>
              <a:rPr lang="ru-RU" sz="3600" i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i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612209753"/>
              </p:ext>
            </p:extLst>
          </p:nvPr>
        </p:nvGraphicFramePr>
        <p:xfrm>
          <a:off x="1115616" y="1988840"/>
          <a:ext cx="7488832" cy="25603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92288">
                  <a:extLst>
                    <a:ext uri="{9D8B030D-6E8A-4147-A177-3AD203B41FA5}">
                      <a16:colId xmlns:a16="http://schemas.microsoft.com/office/drawing/2014/main" xmlns="" val="372327597"/>
                    </a:ext>
                  </a:extLst>
                </a:gridCol>
                <a:gridCol w="2448272">
                  <a:extLst>
                    <a:ext uri="{9D8B030D-6E8A-4147-A177-3AD203B41FA5}">
                      <a16:colId xmlns:a16="http://schemas.microsoft.com/office/drawing/2014/main" xmlns="" val="1124015284"/>
                    </a:ext>
                  </a:extLst>
                </a:gridCol>
                <a:gridCol w="2448272">
                  <a:extLst>
                    <a:ext uri="{9D8B030D-6E8A-4147-A177-3AD203B41FA5}">
                      <a16:colId xmlns:a16="http://schemas.microsoft.com/office/drawing/2014/main" xmlns="" val="252503954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ru-RU" sz="2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Школа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Первичный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Тестовый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4563228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ru-RU" sz="28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СОШ № 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8135876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ru-RU" sz="28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СОШ № 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39079855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ru-RU" sz="28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СОШ № 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7368158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ru-RU" sz="28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СОШ №6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59222102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ru-RU" sz="28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СОШ №6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b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8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005758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7017369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608" y="404664"/>
            <a:ext cx="7498080" cy="5843736"/>
          </a:xfrm>
        </p:spPr>
        <p:txBody>
          <a:bodyPr>
            <a:normAutofit fontScale="47500" lnSpcReduction="20000"/>
          </a:bodyPr>
          <a:lstStyle/>
          <a:p>
            <a:pPr marL="82296" indent="0">
              <a:buNone/>
            </a:pPr>
            <a:r>
              <a:rPr lang="ru-RU" sz="5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98 </a:t>
            </a:r>
            <a:r>
              <a:rPr lang="ru-RU" sz="5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баллов   набрали   -   9  учащихся (2,8</a:t>
            </a:r>
            <a:r>
              <a:rPr lang="ru-RU" sz="5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%)</a:t>
            </a:r>
          </a:p>
          <a:p>
            <a:pPr marL="82296" indent="0">
              <a:buNone/>
            </a:pPr>
            <a:r>
              <a:rPr lang="ru-RU" sz="5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96 </a:t>
            </a:r>
            <a:r>
              <a:rPr lang="ru-RU" sz="5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баллов   набрали   - 11 учащихся (3,5%)</a:t>
            </a:r>
          </a:p>
          <a:p>
            <a:pPr marL="82296" indent="0">
              <a:buNone/>
            </a:pPr>
            <a:r>
              <a:rPr lang="ru-RU" sz="5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94 балла набрали    -  11 учащихся (3,5%)</a:t>
            </a:r>
          </a:p>
          <a:p>
            <a:pPr marL="82296" indent="0">
              <a:buNone/>
            </a:pPr>
            <a:r>
              <a:rPr lang="ru-RU" sz="5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91 баллов набрали  – 26 учащихся (8,4%)</a:t>
            </a:r>
          </a:p>
          <a:p>
            <a:pPr marL="82296" indent="0">
              <a:buNone/>
            </a:pPr>
            <a:r>
              <a:rPr lang="ru-RU" sz="5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89 баллов набрали  – 11 учащихся (3,5%)</a:t>
            </a:r>
          </a:p>
          <a:p>
            <a:pPr marL="82296" indent="0">
              <a:buNone/>
            </a:pPr>
            <a:r>
              <a:rPr lang="ru-RU" sz="5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87 баллов набрали - 16 учащихся (5%)</a:t>
            </a:r>
          </a:p>
          <a:p>
            <a:pPr marL="82296" indent="0">
              <a:buNone/>
            </a:pPr>
            <a:r>
              <a:rPr lang="ru-RU" sz="5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85 баллов набрали - 13 учащихся (4,2%)</a:t>
            </a:r>
          </a:p>
          <a:p>
            <a:pPr marL="82296" indent="0">
              <a:buNone/>
            </a:pPr>
            <a:r>
              <a:rPr lang="ru-RU" sz="5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82 балла набрали – 20 учащихся (6,4%)</a:t>
            </a:r>
          </a:p>
          <a:p>
            <a:pPr marL="82296" indent="0">
              <a:buNone/>
            </a:pPr>
            <a:r>
              <a:rPr lang="ru-RU" sz="5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80 баллов набрали – 21 учащихся(6,8%)</a:t>
            </a:r>
          </a:p>
          <a:p>
            <a:pPr marL="82296" indent="0">
              <a:buNone/>
            </a:pPr>
            <a:r>
              <a:rPr lang="ru-RU" sz="5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78 баллов набрали – 20 учащихся (6,4%)</a:t>
            </a:r>
          </a:p>
          <a:p>
            <a:pPr marL="82296" indent="0">
              <a:buNone/>
            </a:pPr>
            <a:r>
              <a:rPr lang="ru-RU" sz="5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76 баллов набрали – 18 учащихся(5,8%)</a:t>
            </a:r>
          </a:p>
          <a:p>
            <a:pPr marL="82296" indent="0">
              <a:buNone/>
            </a:pPr>
            <a:r>
              <a:rPr lang="ru-RU" sz="5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73 балла набрали – 18 учащихся (5,8%)</a:t>
            </a:r>
          </a:p>
          <a:p>
            <a:pPr marL="82296" indent="0">
              <a:buNone/>
            </a:pPr>
            <a:r>
              <a:rPr lang="ru-RU" sz="5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Данные баллы относятся к высоким баллам. Таким образом, 194 (62,3%) учащихся набрали высокие баллы. Успеваемость составляет 100%.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20160225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Результативность ЕГЭ 2018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120341085"/>
              </p:ext>
            </p:extLst>
          </p:nvPr>
        </p:nvGraphicFramePr>
        <p:xfrm>
          <a:off x="1094129" y="1417638"/>
          <a:ext cx="7818833" cy="465212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00996">
                  <a:extLst>
                    <a:ext uri="{9D8B030D-6E8A-4147-A177-3AD203B41FA5}">
                      <a16:colId xmlns:a16="http://schemas.microsoft.com/office/drawing/2014/main" xmlns="" val="3642151980"/>
                    </a:ext>
                  </a:extLst>
                </a:gridCol>
                <a:gridCol w="677198">
                  <a:extLst>
                    <a:ext uri="{9D8B030D-6E8A-4147-A177-3AD203B41FA5}">
                      <a16:colId xmlns:a16="http://schemas.microsoft.com/office/drawing/2014/main" xmlns="" val="1802545705"/>
                    </a:ext>
                  </a:extLst>
                </a:gridCol>
                <a:gridCol w="1063573">
                  <a:extLst>
                    <a:ext uri="{9D8B030D-6E8A-4147-A177-3AD203B41FA5}">
                      <a16:colId xmlns:a16="http://schemas.microsoft.com/office/drawing/2014/main" xmlns="" val="4259285114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xmlns="" val="3305984143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629691086"/>
                    </a:ext>
                  </a:extLst>
                </a:gridCol>
                <a:gridCol w="1022407">
                  <a:extLst>
                    <a:ext uri="{9D8B030D-6E8A-4147-A177-3AD203B41FA5}">
                      <a16:colId xmlns:a16="http://schemas.microsoft.com/office/drawing/2014/main" xmlns="" val="3429286540"/>
                    </a:ext>
                  </a:extLst>
                </a:gridCol>
                <a:gridCol w="1662371">
                  <a:extLst>
                    <a:ext uri="{9D8B030D-6E8A-4147-A177-3AD203B41FA5}">
                      <a16:colId xmlns:a16="http://schemas.microsoft.com/office/drawing/2014/main" xmlns="" val="363345191"/>
                    </a:ext>
                  </a:extLst>
                </a:gridCol>
              </a:tblGrid>
              <a:tr h="434815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предмет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902" marR="5290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Кол-во сдававших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902" marR="5290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Средний балл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902" marR="5290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67081687"/>
                  </a:ext>
                </a:extLst>
              </a:tr>
              <a:tr h="189073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2016</a:t>
                      </a:r>
                      <a:endParaRPr lang="ru-RU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902" marR="5290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2017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902" marR="5290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Динамика </a:t>
                      </a:r>
                      <a:r>
                        <a:rPr lang="ru-RU" sz="180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2017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902" marR="5290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2018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902" marR="5290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Динамика 2018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902" marR="5290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34253106"/>
                  </a:ext>
                </a:extLst>
              </a:tr>
              <a:tr h="13801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Русский язык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902" marR="52902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311</a:t>
                      </a:r>
                      <a:endParaRPr lang="ru-RU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902" marR="52902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76,5</a:t>
                      </a:r>
                      <a:endParaRPr lang="ru-RU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902" marR="52902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75,52</a:t>
                      </a:r>
                      <a:endParaRPr lang="ru-RU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902" marR="52902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-0,98</a:t>
                      </a:r>
                      <a:endParaRPr lang="ru-RU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902" marR="52902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77,10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902" marR="52902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1,58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902" marR="52902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43178444"/>
                  </a:ext>
                </a:extLst>
              </a:tr>
              <a:tr h="9074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Литература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902" marR="52902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902" marR="52902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62,2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902" marR="5290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63,53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902" marR="5290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1,33</a:t>
                      </a:r>
                      <a:endParaRPr lang="ru-RU" sz="18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902" marR="52902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60,42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902" marR="5290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-3,11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902" marR="52902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664455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93716965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0"/>
            <a:ext cx="7498080" cy="1143000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ru-RU" sz="36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Русский язык ВПР -5 классы</a:t>
            </a:r>
            <a:endParaRPr lang="ru-RU" sz="36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45920" y="928670"/>
            <a:ext cx="7498080" cy="48006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Всего учащихся –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781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Приняли участие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– 767 (98%)</a:t>
            </a: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«5»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103 (13,4%)             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 РТ 13%  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«4»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329 (42,9%)                        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40,1%</a:t>
            </a: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«3»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280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(36,5%)                        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38,9%</a:t>
            </a: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«2»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55 (7,2%)                             </a:t>
            </a:r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%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Успеваемость –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93%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Качество знаний –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56,3%                                           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Средняя оценка  -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,6                 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        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4061948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36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Методическая тема</a:t>
            </a:r>
            <a:endParaRPr lang="ru-RU" sz="3600" b="1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82296" indent="0">
              <a:buNone/>
            </a:pP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  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профессиональных компетенций учителя русского языка и литературы как средство повышения качества </a:t>
            </a: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</a:t>
            </a:r>
            <a:endParaRPr lang="ru-RU" sz="2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8897794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-142900"/>
            <a:ext cx="7498080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Успеваемость по городским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/>
          </p:nvPr>
        </p:nvGraphicFramePr>
        <p:xfrm>
          <a:off x="1435100" y="1447800"/>
          <a:ext cx="749935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3792059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156053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Успеваемость по сельским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/>
          </p:nvPr>
        </p:nvGraphicFramePr>
        <p:xfrm>
          <a:off x="500034" y="1447800"/>
          <a:ext cx="8434416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618021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/>
          <p:nvPr/>
        </p:nvCxnSpPr>
        <p:spPr>
          <a:xfrm flipV="1">
            <a:off x="1071538" y="2000240"/>
            <a:ext cx="7572428" cy="7143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rot="16200000" flipV="1">
            <a:off x="7571553" y="2142273"/>
            <a:ext cx="73124" cy="71438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214338"/>
            <a:ext cx="7498080" cy="1631976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Качество знаний по городским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/>
          </p:nvPr>
        </p:nvGraphicFramePr>
        <p:xfrm>
          <a:off x="971600" y="1052736"/>
          <a:ext cx="7500990" cy="40147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7563118" y="1714488"/>
            <a:ext cx="15808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ЛМР – 56,3%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73811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156053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Качество знаний по сельским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/>
          </p:nvPr>
        </p:nvGraphicFramePr>
        <p:xfrm>
          <a:off x="715952" y="836712"/>
          <a:ext cx="8434416" cy="48720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6" name="Прямая соединительная линия 5"/>
          <p:cNvCxnSpPr/>
          <p:nvPr/>
        </p:nvCxnSpPr>
        <p:spPr>
          <a:xfrm flipV="1">
            <a:off x="714348" y="2714620"/>
            <a:ext cx="8429652" cy="6985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732299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0"/>
            <a:ext cx="7955208" cy="11430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36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Русский язык ВПР – 6 классы</a:t>
            </a:r>
            <a:endParaRPr lang="ru-RU" sz="36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45920" y="928670"/>
            <a:ext cx="7498080" cy="48006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Всего учащихся –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780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Приняли участие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– 246 (32%)</a:t>
            </a: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«5»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26 (10,6%)             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 РТ 7,9%  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«4»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89 (36,2%)                        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38,5%</a:t>
            </a: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«3»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110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(44,7%)                       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43,5%</a:t>
            </a: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«2»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21 (8,5%)                            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10,1%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Успеваемость –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91,5%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Качество знаний –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47%                                           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Средняя оценка  -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3,5                 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        </a:t>
            </a: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3802304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-142900"/>
            <a:ext cx="7498080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Успеваемость по городским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/>
          </p:nvPr>
        </p:nvGraphicFramePr>
        <p:xfrm>
          <a:off x="1435100" y="1447800"/>
          <a:ext cx="749935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3535179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156053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Успеваемость по сельским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/>
          </p:nvPr>
        </p:nvGraphicFramePr>
        <p:xfrm>
          <a:off x="500034" y="1447800"/>
          <a:ext cx="8434416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136779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/>
          <p:nvPr/>
        </p:nvCxnSpPr>
        <p:spPr>
          <a:xfrm flipV="1">
            <a:off x="1071538" y="2000240"/>
            <a:ext cx="7572428" cy="7143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rot="16200000" flipV="1">
            <a:off x="7571553" y="2142273"/>
            <a:ext cx="73124" cy="71438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214338"/>
            <a:ext cx="7498080" cy="1631976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Качество знаний по городским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619621336"/>
              </p:ext>
            </p:extLst>
          </p:nvPr>
        </p:nvGraphicFramePr>
        <p:xfrm>
          <a:off x="1285852" y="857232"/>
          <a:ext cx="7500990" cy="40147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TextBox 12"/>
          <p:cNvSpPr txBox="1"/>
          <p:nvPr/>
        </p:nvSpPr>
        <p:spPr>
          <a:xfrm>
            <a:off x="7563118" y="1714488"/>
            <a:ext cx="14077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ЛМР – 47%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42007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35608" y="-142900"/>
            <a:ext cx="7498080" cy="156053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Качество знаний по сельским школам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/>
          </p:nvPr>
        </p:nvGraphicFramePr>
        <p:xfrm>
          <a:off x="715952" y="836712"/>
          <a:ext cx="8434416" cy="48720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6" name="Прямая соединительная линия 5"/>
          <p:cNvCxnSpPr/>
          <p:nvPr/>
        </p:nvCxnSpPr>
        <p:spPr>
          <a:xfrm flipV="1">
            <a:off x="714348" y="2285992"/>
            <a:ext cx="8429652" cy="69850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952392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0"/>
            <a:ext cx="8424936" cy="1143000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31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Результаты итогового собеседования по русскому языку в 9 классах</a:t>
            </a:r>
            <a:endParaRPr lang="ru-RU" sz="31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85852" y="1214422"/>
            <a:ext cx="6926608" cy="494347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Количество ОУ – 31, приняли участие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5 (16%)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Всего учащихся 9 классов  –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870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Приняли участие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– 204 (23,5%)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Минимальный порог преодолели–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204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(100% )        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Средний тестовый балл -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14,8 % 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</a:p>
          <a:p>
            <a:pPr>
              <a:buNone/>
            </a:pP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1862537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Педагогические кадры</a:t>
            </a:r>
            <a:endParaRPr lang="ru-RU" sz="3600" b="1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82296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общеобразовательных школах города и района преподают русский язык и литературу 72 человека. Высшее образование имеют 100% педагогов. 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Категории имеют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- 82,7 %.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30055481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260648"/>
            <a:ext cx="8001024" cy="45370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</a:rPr>
              <a:t>    </a:t>
            </a:r>
            <a:r>
              <a:rPr lang="ru-RU" sz="32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Результаты итогового собеседования</a:t>
            </a:r>
            <a:endParaRPr lang="ru-RU" sz="32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/>
          </p:nvPr>
        </p:nvGraphicFramePr>
        <p:xfrm>
          <a:off x="1142976" y="1092394"/>
          <a:ext cx="7715304" cy="4989034"/>
        </p:xfrm>
        <a:graphic>
          <a:graphicData uri="http://schemas.openxmlformats.org/drawingml/2006/table">
            <a:tbl>
              <a:tblPr/>
              <a:tblGrid>
                <a:gridCol w="213402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789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94421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40596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750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Наименование</a:t>
                      </a:r>
                      <a:r>
                        <a:rPr lang="ru-RU" sz="2000" b="1" baseline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ОУ</a:t>
                      </a:r>
                      <a:endParaRPr lang="ru-RU" sz="2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Количество  детей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Выполняли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Прошли минимальный порог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Средний </a:t>
                      </a: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балл</a:t>
                      </a:r>
                      <a:endParaRPr lang="ru-RU" sz="20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95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СОШ </a:t>
                      </a: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№2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53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53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(100</a:t>
                      </a:r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%)</a:t>
                      </a: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16%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64278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СОШ </a:t>
                      </a: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№8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28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27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(100</a:t>
                      </a:r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%)</a:t>
                      </a: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15%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36898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СОШ </a:t>
                      </a: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№10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68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65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(100%)</a:t>
                      </a: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14%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36898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Шугуровская СОШ </a:t>
                      </a: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38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35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(100</a:t>
                      </a:r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%)</a:t>
                      </a: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15%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827968">
                <a:tc>
                  <a:txBody>
                    <a:bodyPr/>
                    <a:lstStyle/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err="1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Тимяшевская</a:t>
                      </a:r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СОШ</a:t>
                      </a:r>
                    </a:p>
                    <a:p>
                      <a:pPr marL="2095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24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24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(100%)</a:t>
                      </a: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14,4%</a:t>
                      </a:r>
                      <a:endParaRPr lang="ru-RU" sz="2000" b="1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3905" marR="5390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65333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Лучшие результаты </a:t>
            </a:r>
            <a:endParaRPr lang="ru-RU" sz="32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/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19 баллов:1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обучающийся  СОШ №2, 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обучающихся СОШ №8, 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обучающихся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Тимяшевской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СОШ,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обучающийся СОШ №10, 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обучающийся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Шугуровской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СОШ;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18 баллов:  9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обучающихся СОШ №2 , 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  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обучающихся СОШ №8, </a:t>
            </a: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               5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обучающихся СОШ №10, 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  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обучающийся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Шугуровской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СОШ.</a:t>
            </a:r>
          </a:p>
        </p:txBody>
      </p:sp>
    </p:spTree>
    <p:extLst>
      <p:ext uri="{BB962C8B-B14F-4D97-AF65-F5344CB8AC3E}">
        <p14:creationId xmlns:p14="http://schemas.microsoft.com/office/powerpoint/2010/main" xmlns="" val="380088451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274638"/>
            <a:ext cx="8136904" cy="706090"/>
          </a:xfrm>
        </p:spPr>
        <p:txBody>
          <a:bodyPr>
            <a:noAutofit/>
          </a:bodyPr>
          <a:lstStyle/>
          <a:p>
            <a:r>
              <a:rPr lang="ru-RU" sz="32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по предметным олимпиадам</a:t>
            </a:r>
            <a:endParaRPr lang="ru-RU" sz="3200" b="1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612346584"/>
              </p:ext>
            </p:extLst>
          </p:nvPr>
        </p:nvGraphicFramePr>
        <p:xfrm>
          <a:off x="1187624" y="1268760"/>
          <a:ext cx="7884970" cy="489305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84112">
                  <a:extLst>
                    <a:ext uri="{9D8B030D-6E8A-4147-A177-3AD203B41FA5}">
                      <a16:colId xmlns:a16="http://schemas.microsoft.com/office/drawing/2014/main" xmlns="" val="1223467596"/>
                    </a:ext>
                  </a:extLst>
                </a:gridCol>
                <a:gridCol w="1428760">
                  <a:extLst>
                    <a:ext uri="{9D8B030D-6E8A-4147-A177-3AD203B41FA5}">
                      <a16:colId xmlns:a16="http://schemas.microsoft.com/office/drawing/2014/main" xmlns="" val="4023235429"/>
                    </a:ext>
                  </a:extLst>
                </a:gridCol>
                <a:gridCol w="1857388">
                  <a:extLst>
                    <a:ext uri="{9D8B030D-6E8A-4147-A177-3AD203B41FA5}">
                      <a16:colId xmlns:a16="http://schemas.microsoft.com/office/drawing/2014/main" xmlns="" val="1298725447"/>
                    </a:ext>
                  </a:extLst>
                </a:gridCol>
                <a:gridCol w="1928826">
                  <a:extLst>
                    <a:ext uri="{9D8B030D-6E8A-4147-A177-3AD203B41FA5}">
                      <a16:colId xmlns:a16="http://schemas.microsoft.com/office/drawing/2014/main" xmlns="" val="1570278633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552765349"/>
                    </a:ext>
                  </a:extLst>
                </a:gridCol>
              </a:tblGrid>
              <a:tr h="8890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Школа, класс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Победитель/Призер (республиканский)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олимпиады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Фамилия, Имя, Отчество  учителя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предмет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85621115"/>
                  </a:ext>
                </a:extLst>
              </a:tr>
              <a:tr h="19558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Гимназия№11, 11 класс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призер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Республиканский олимпиада школьников по  русской литературе для школ с родным (нерусским ) языком обучения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Хуснутдинова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4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Фания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4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Фаниловна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Литература НШ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12252936"/>
                  </a:ext>
                </a:extLst>
              </a:tr>
              <a:tr h="19558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Сугушлинская ООШ, 8 класс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призер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Республиканский олимпиада школьников по  русской литературе для школ с родным (нерусским ) языком обучения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Хабибуллина Лилия Талгатовна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Литература НШ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390182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21517369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558946126"/>
              </p:ext>
            </p:extLst>
          </p:nvPr>
        </p:nvGraphicFramePr>
        <p:xfrm>
          <a:off x="1115616" y="274638"/>
          <a:ext cx="7814102" cy="586685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099194">
                  <a:extLst>
                    <a:ext uri="{9D8B030D-6E8A-4147-A177-3AD203B41FA5}">
                      <a16:colId xmlns:a16="http://schemas.microsoft.com/office/drawing/2014/main" xmlns="" val="75753055"/>
                    </a:ext>
                  </a:extLst>
                </a:gridCol>
                <a:gridCol w="1143008">
                  <a:extLst>
                    <a:ext uri="{9D8B030D-6E8A-4147-A177-3AD203B41FA5}">
                      <a16:colId xmlns:a16="http://schemas.microsoft.com/office/drawing/2014/main" xmlns="" val="720849084"/>
                    </a:ext>
                  </a:extLst>
                </a:gridCol>
                <a:gridCol w="3571900">
                  <a:extLst>
                    <a:ext uri="{9D8B030D-6E8A-4147-A177-3AD203B41FA5}">
                      <a16:colId xmlns:a16="http://schemas.microsoft.com/office/drawing/2014/main" xmlns="" val="993427854"/>
                    </a:ext>
                  </a:extLst>
                </a:gridCol>
              </a:tblGrid>
              <a:tr h="922114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Полное наименование образовательного учреждения (по уставу)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Класс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Учитель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6258103"/>
                  </a:ext>
                </a:extLst>
              </a:tr>
              <a:tr h="236227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МБОУ «Средняя общеобразовательная школа №7» МО "Лениногорский муниципальный район" РТ(Школа - центр компетенции в электронном образовании)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Аннина Марина Анатольевна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051964079"/>
                  </a:ext>
                </a:extLst>
              </a:tr>
              <a:tr h="2582465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МБОУ «Средняя общеобразовательная школа №7» МО "Лениногорский муниципальный район" РТ(Школа - центр компетенции в электронном образовании)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Зайнакова</a:t>
                      </a:r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Гузель </a:t>
                      </a:r>
                      <a:r>
                        <a:rPr lang="ru-RU" sz="1400" b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Агтасовна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035430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43398017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-243408"/>
            <a:ext cx="7498080" cy="1143000"/>
          </a:xfrm>
        </p:spPr>
        <p:txBody>
          <a:bodyPr>
            <a:normAutofit/>
          </a:bodyPr>
          <a:lstStyle/>
          <a:p>
            <a:r>
              <a:rPr lang="ru-RU" sz="36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Конкурсы</a:t>
            </a:r>
            <a:endParaRPr lang="ru-RU" sz="3600" b="1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42976" y="764704"/>
            <a:ext cx="7830760" cy="4979640"/>
          </a:xfrm>
        </p:spPr>
        <p:txBody>
          <a:bodyPr>
            <a:normAutofit fontScale="92500" lnSpcReduction="10000"/>
          </a:bodyPr>
          <a:lstStyle/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Победитель муниципального, Республиканского этапов и участник Всероссийского этапа (г. Сочи) Всероссийского конкурса «Живая классика», учащийся 5 класса СОШ №2;</a:t>
            </a:r>
          </a:p>
          <a:p>
            <a:pPr lvl="0"/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«Новое поколение»– победитель учащийся МБОУ «СОШ№5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Республиканский конкурс научно-исследовательских работ (проектов) «Новое поколение - 2017» -дипломант 2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Поволжская юношеская научно-исследовательская конференция «Я -исследователь» - 1 место, 1 место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 всероссийском конкурсе, посвящённому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рукописной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книге, посвящённому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творчеству Л.Н.Толстого,1 место в всероссийском конкурсе ,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посвящённому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рукописной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книги, посвящённому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творчеству М.Горького, учащиеся «МБОУ «СОШ№6».</a:t>
            </a:r>
          </a:p>
          <a:p>
            <a:pPr lvl="0"/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Очный тур Всероссийского творческого конкурса «Пушкинские Чтения», Н.Челны, номинация «научно-исследовательские работы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», 3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место, Муниципальный этап Всероссийского конкурса творческих проектов «Моя семейная реликвия», номинация «сочинение – призер,  учащиеся  МБОУ «СОШ№7».</a:t>
            </a:r>
          </a:p>
          <a:p>
            <a:pPr lvl="0"/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Международная олимпиада по русскому языку «Золотая матрешка»  - 1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место,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учащиеся МБОУ «СОШ№2»</a:t>
            </a:r>
          </a:p>
          <a:p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7453748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476672"/>
            <a:ext cx="8172400" cy="4728592"/>
          </a:xfrm>
        </p:spPr>
        <p:txBody>
          <a:bodyPr>
            <a:noAutofit/>
          </a:bodyPr>
          <a:lstStyle/>
          <a:p>
            <a:pPr lvl="0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Региональная 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научно-практическая конференция имени Н.Н. Степанова- победитель учащийся МБОУ «СОШ№10»</a:t>
            </a:r>
          </a:p>
          <a:p>
            <a:pPr lvl="0"/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XVI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Международная молодёжная НПК имени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Каюма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Насыри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–диплом 2 степени, Республиканский конкурс чтецов, посвящённый Дню учителя –победитель, учащиеся МБОУ «Гимназия №11»</a:t>
            </a:r>
          </a:p>
          <a:p>
            <a:pPr lvl="0"/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Республиканский конкурс сочинений «Листая страницы истории школы…» - победитель учащийся МБОУ «Старо-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Иштерякская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ООШ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Республиканский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презентаций «Моя мама -лучше всех»- победитель  учащийся МБОУ «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Сарабикуловская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ООШ».</a:t>
            </a:r>
          </a:p>
          <a:p>
            <a:pPr lvl="0"/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Всероссийская научно- практическая конференция «Человек и природа в Лениногорском районе и юго- восточном Татарстане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посвященная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летию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Конституции РТ (1992-2017), году экологии в РТ РФ»(МО и Н РТ, Институт истории  им.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Ш.Марджани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– дипломант 2 степени учащийся  МБОУ «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Каркалинская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ООШ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им.Галии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Замита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Рахимовых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  <a:p>
            <a:pPr lvl="0"/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XVI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Республиканская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научно – практическая конференция имени Л.Н.Толстого.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диплом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 степени, учащийся 8 класса </a:t>
            </a:r>
            <a:r>
              <a:rPr lang="ru-RU" sz="1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Куакбашской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ООШ.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Всероссийский творческий конкурс научных и исследовательских работ «Новая школа»  - победитель  учащийся МБОУ «СОШ№4»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8049884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0"/>
            <a:ext cx="7498080" cy="1143000"/>
          </a:xfrm>
        </p:spPr>
        <p:txBody>
          <a:bodyPr>
            <a:normAutofit/>
          </a:bodyPr>
          <a:lstStyle/>
          <a:p>
            <a:r>
              <a:rPr lang="ru-RU" sz="36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Слабые стороны работы ММО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1143000"/>
            <a:ext cx="7962088" cy="5105400"/>
          </a:xfrm>
        </p:spPr>
        <p:txBody>
          <a:bodyPr>
            <a:normAutofit/>
          </a:bodyPr>
          <a:lstStyle/>
          <a:p>
            <a:pPr marL="82296" indent="0">
              <a:buNone/>
            </a:pPr>
            <a:r>
              <a:rPr lang="ru-RU" sz="2800" dirty="0" smtClean="0"/>
              <a:t>-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самообразованию;  </a:t>
            </a:r>
          </a:p>
          <a:p>
            <a:pPr marL="82296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обобщение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передового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педагогического опыта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</a:p>
          <a:p>
            <a:pPr marL="82296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-привлечение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учащихся к проектной и исследовательской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работе;</a:t>
            </a:r>
          </a:p>
          <a:p>
            <a:pPr marL="82296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-результативность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предметным олимпиадам по русскому языку и литературе в русских школах в старших классах, по русскому языку в НШ.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6147224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idx="1"/>
          </p:nvPr>
        </p:nvSpPr>
        <p:spPr bwMode="auto">
          <a:xfrm>
            <a:off x="1043608" y="559337"/>
            <a:ext cx="8100392" cy="4909036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>
            <a:lvl1pPr indent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4406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4406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4406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4406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4406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4406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4406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4406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44069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449263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06900" algn="l"/>
              </a:tabLst>
            </a:pPr>
            <a:r>
              <a:rPr kumimoji="0" lang="ru-RU" altLang="ru-RU" sz="36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r>
              <a:rPr kumimoji="0" lang="ru-RU" altLang="ru-RU" sz="3600" b="1" i="1" u="none" strike="noStrike" cap="none" normalizeH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на 2018-2019 учебный год</a:t>
            </a:r>
            <a:r>
              <a:rPr kumimoji="0" lang="ru-RU" altLang="ru-RU" sz="36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06900" algn="l"/>
              </a:tabLst>
            </a:pPr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Повысить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интерес к урокам русского языка и литературы;</a:t>
            </a:r>
          </a:p>
          <a:p>
            <a:pPr lvl="0" indent="0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-Продолжить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внедрение в учебный процесс современных педагогических технологий;</a:t>
            </a:r>
          </a:p>
          <a:p>
            <a:pPr lvl="0" indent="0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-Обеспечить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связь теоретических знаний с применением их в практической речевой деятельности; </a:t>
            </a: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0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-Распространение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передового педагогического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опыта;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0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-Усилить 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методическую работу по подготовке  к ОГЭ и ЕГЭ по русскому языку и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литературе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lvl="0" indent="0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-Подготовить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 работы ресурсного центра, направленного на устранение недочетов при подготовке к ОГЭ и ЕГЭ по русскому языку и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литературе;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0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-Усилить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работу с одаренными детьми.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06900" algn="l"/>
              </a:tabLst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06900" algn="l"/>
              </a:tabLst>
            </a:pP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06900" algn="l"/>
              </a:tabLst>
            </a:pPr>
            <a:r>
              <a:rPr kumimoji="0" lang="ru-RU" alt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06900" algn="l"/>
              </a:tabLst>
            </a:pP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231752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10886"/>
            <a:ext cx="7498080" cy="1143000"/>
          </a:xfrm>
        </p:spPr>
        <p:txBody>
          <a:bodyPr>
            <a:normAutofit/>
          </a:bodyPr>
          <a:lstStyle/>
          <a:p>
            <a:r>
              <a:rPr lang="ru-RU" sz="4000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ru-RU" sz="36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ММО</a:t>
            </a:r>
            <a:endParaRPr lang="ru-RU" sz="3600" b="1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63600" y="904576"/>
            <a:ext cx="7498080" cy="4800600"/>
          </a:xfrm>
        </p:spPr>
        <p:txBody>
          <a:bodyPr>
            <a:normAutofit fontScale="92500" lnSpcReduction="10000"/>
          </a:bodyPr>
          <a:lstStyle/>
          <a:p>
            <a:pPr marL="82296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-Повышение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профессионального педагогического мастерства учителя русского языка через внедрение современных педагогических технологий;</a:t>
            </a:r>
          </a:p>
          <a:p>
            <a:pPr marL="82296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-Усиление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работы с одарёнными детьми;</a:t>
            </a:r>
          </a:p>
          <a:p>
            <a:pPr marL="82296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-Усиление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работы по подготовке обучающихся е ЕГЭ и ОГЭ по русскому языку литературе;</a:t>
            </a:r>
          </a:p>
          <a:p>
            <a:pPr marL="82296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-Распространение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положительного </a:t>
            </a:r>
            <a:r>
              <a:rPr lang="ru-RU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педагогического </a:t>
            </a:r>
            <a:r>
              <a:rPr lang="ru-RU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опыта.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15616" y="893088"/>
            <a:ext cx="77460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endParaRPr lang="ru-RU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310697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888920" cy="1570186"/>
          </a:xfrm>
        </p:spPr>
        <p:txBody>
          <a:bodyPr>
            <a:normAutofit fontScale="90000"/>
          </a:bodyPr>
          <a:lstStyle/>
          <a:p>
            <a:r>
              <a:rPr lang="ru-RU" sz="3600" b="1" i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Эффективно используемые современные образовательные </a:t>
            </a:r>
            <a:r>
              <a:rPr lang="ru-RU" sz="3600" b="1" i="1" dirty="0" smtClean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технологии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044780616"/>
              </p:ext>
            </p:extLst>
          </p:nvPr>
        </p:nvGraphicFramePr>
        <p:xfrm>
          <a:off x="1187625" y="1628800"/>
          <a:ext cx="7560840" cy="448665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158624">
                  <a:extLst>
                    <a:ext uri="{9D8B030D-6E8A-4147-A177-3AD203B41FA5}">
                      <a16:colId xmlns:a16="http://schemas.microsoft.com/office/drawing/2014/main" xmlns="" val="2787994881"/>
                    </a:ext>
                  </a:extLst>
                </a:gridCol>
                <a:gridCol w="3521895">
                  <a:extLst>
                    <a:ext uri="{9D8B030D-6E8A-4147-A177-3AD203B41FA5}">
                      <a16:colId xmlns:a16="http://schemas.microsoft.com/office/drawing/2014/main" xmlns="" val="649807744"/>
                    </a:ext>
                  </a:extLst>
                </a:gridCol>
                <a:gridCol w="2880321">
                  <a:extLst>
                    <a:ext uri="{9D8B030D-6E8A-4147-A177-3AD203B41FA5}">
                      <a16:colId xmlns:a16="http://schemas.microsoft.com/office/drawing/2014/main" xmlns="" val="328703443"/>
                    </a:ext>
                  </a:extLst>
                </a:gridCol>
              </a:tblGrid>
              <a:tr h="32472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0215" algn="l"/>
                          <a:tab pos="2447925" algn="l"/>
                        </a:tabLs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Предмет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041" marR="5504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0215" algn="l"/>
                          <a:tab pos="2447925" algn="l"/>
                        </a:tabLs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Технология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041" marR="5504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0215" algn="l"/>
                          <a:tab pos="2447925" algn="l"/>
                        </a:tabLs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Результат использования технологии  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041" marR="5504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709225894"/>
                  </a:ext>
                </a:extLst>
              </a:tr>
              <a:tr h="990114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0215" algn="l"/>
                          <a:tab pos="2447925" algn="l"/>
                        </a:tabLs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Русский язык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041" marR="5504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развивающее обучение;  проблемное обучение;  коммуникативное обучение;  проектная технология;  игровые технологии, ИКТ; дифференцированное обучение на уроках русского языка;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041" marR="5504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0215" algn="l"/>
                          <a:tab pos="2447925" algn="l"/>
                        </a:tabLst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Стабильный уровень успеваемости и качества знаний учащихся; призовые места на муниципальных предметных олимпиадах по русскому языку и литературе; положительные результаты участия в конкурсах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041" marR="5504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32161495"/>
                  </a:ext>
                </a:extLst>
              </a:tr>
              <a:tr h="1664442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0215" algn="l"/>
                          <a:tab pos="2447925" algn="l"/>
                        </a:tabLst>
                      </a:pPr>
                      <a:r>
                        <a:rPr lang="ru-RU" sz="160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Литература </a:t>
                      </a:r>
                      <a:endParaRPr lang="ru-RU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041" marR="5504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450215" algn="l"/>
                          <a:tab pos="2447925" algn="l"/>
                        </a:tabLst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лекционно-семинарская система обучения, технология учебного проектирования; технология междисциплинарного обучения. проблемное обучение; 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коммуникативное обучение; игровые технологии, ИКТ; технология критического мышления</a:t>
                      </a:r>
                      <a:endParaRPr lang="ru-RU" sz="16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041" marR="5504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6879325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3458482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0"/>
            <a:ext cx="7498080" cy="857232"/>
          </a:xfrm>
        </p:spPr>
        <p:txBody>
          <a:bodyPr>
            <a:normAutofit/>
          </a:bodyPr>
          <a:lstStyle/>
          <a:p>
            <a:r>
              <a:rPr lang="ru-RU" sz="36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Заседания ММО</a:t>
            </a:r>
            <a:endParaRPr lang="ru-RU" sz="3600" b="1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608" y="857232"/>
            <a:ext cx="7498080" cy="5212128"/>
          </a:xfrm>
        </p:spPr>
        <p:txBody>
          <a:bodyPr>
            <a:noAutofit/>
          </a:bodyPr>
          <a:lstStyle/>
          <a:p>
            <a:pPr marL="82296" indent="0">
              <a:buNone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роведено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 заседаний ММО учителей русского языка и литературы. На заседаниях объединения рассматривались вопросы, связанные с изучением и применением новых технологий, большое внимание уделялось вопросам государственной итоговой аттестации, изучали тексты и задания контрольных работ, экзаменационные и другие учебно-методические материалы. Проводился анализ контрольных и диагностических работ в формате ОГЭ и ЕГЭ, намечались ориентиры по устранению выявленных пробелов в знаниях учащихся. В рамках работы муниципального методического объединения проводились круглые столы, практикумы, мастер-классы. На заседаниях учителя делились с коллегами своими находками, проводили самоанализ своей деятельности. Были проведены тематические заседания по следующим темам: «Системно –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деятельностный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подход в преподавании русского языка и литературы в условиях реализации ФГОС», «Организационно-педагогические условия подготовки учащихся к олимпиадам», «Система оценки предметных и 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метапредметных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результатов по русскому языку. Система подготовки к ОГЭ. Сочинение – рассуждение», «</a:t>
            </a: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Компетентностно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-ориентированные задания как средство формирования и оценки УУД на уроках русского языка и литературы», «Современные подходы в преподавании русского языка и литературы».         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82296" indent="0">
              <a:buNone/>
            </a:pP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Кроме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того, в рамках заседания ресурсного центра педагоги обменивались опытом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работы по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подготовке к ОГЭ и ЕГЭ  по русскому языку и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литературе.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420830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0"/>
            <a:ext cx="7498080" cy="1052736"/>
          </a:xfrm>
        </p:spPr>
        <p:txBody>
          <a:bodyPr>
            <a:normAutofit/>
          </a:bodyPr>
          <a:lstStyle/>
          <a:p>
            <a:r>
              <a:rPr lang="ru-RU" sz="36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Заседания ММО и совещания</a:t>
            </a:r>
            <a:endParaRPr lang="ru-RU" sz="3600" b="1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225908551"/>
              </p:ext>
            </p:extLst>
          </p:nvPr>
        </p:nvGraphicFramePr>
        <p:xfrm>
          <a:off x="1043609" y="836713"/>
          <a:ext cx="7920880" cy="562859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774099">
                  <a:extLst>
                    <a:ext uri="{9D8B030D-6E8A-4147-A177-3AD203B41FA5}">
                      <a16:colId xmlns:a16="http://schemas.microsoft.com/office/drawing/2014/main" xmlns="" val="974425920"/>
                    </a:ext>
                  </a:extLst>
                </a:gridCol>
                <a:gridCol w="2146781">
                  <a:extLst>
                    <a:ext uri="{9D8B030D-6E8A-4147-A177-3AD203B41FA5}">
                      <a16:colId xmlns:a16="http://schemas.microsoft.com/office/drawing/2014/main" xmlns="" val="2759031248"/>
                    </a:ext>
                  </a:extLst>
                </a:gridCol>
              </a:tblGrid>
              <a:tr h="6120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Совещание или заседание  ММО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контингент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60221955"/>
                  </a:ext>
                </a:extLst>
              </a:tr>
              <a:tr h="5949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Заседание ММО учителей русского языка по теме «Перспективы и проблемы гуманитарного образования»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Учителя русского языка и литературы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53308572"/>
                  </a:ext>
                </a:extLst>
              </a:tr>
              <a:tr h="5949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Заседание ММО учителей русского языка  «Проблемные вопросы в заданиях ГИА по русскому языку»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Руководители ШМО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911206"/>
                  </a:ext>
                </a:extLst>
              </a:tr>
              <a:tr h="7611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Заседание ММО учителей русского языка и литературы «Одаренные и мотивированные дети. Как их не потерять?»</a:t>
                      </a:r>
                      <a:endParaRPr lang="ru-RU" sz="1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Руководители ШМО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84340859"/>
                  </a:ext>
                </a:extLst>
              </a:tr>
              <a:tr h="76118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Заседание ММО учителей русского языка по теме «Анализ предметных олимпиад. Организация индивидуальной работы с одаренными детьми»</a:t>
                      </a:r>
                      <a:endParaRPr lang="ru-RU" sz="1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Руководители ШМО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86016"/>
                  </a:ext>
                </a:extLst>
              </a:tr>
              <a:tr h="12825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Заседание ММО учителей русского языка по теме «Показатели системы качества знаний учащихся. Требования к оформлению ответов учащихся при сдаче ГИА по русскому языку и литературе в формате ОГЭ, ЕГЭ»</a:t>
                      </a:r>
                      <a:endParaRPr lang="ru-RU" sz="1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Руководители ШМО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588567840"/>
                  </a:ext>
                </a:extLst>
              </a:tr>
              <a:tr h="10218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Заседание ММО учителей русского языка по теме «Комплексный подход к формированию предметных и метапредметных результатов: планирование, технологии, контроль»</a:t>
                      </a:r>
                      <a:endParaRPr lang="ru-RU" sz="1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Руководители ШМО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7978" marR="57978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1641505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1418311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692696"/>
            <a:ext cx="7498080" cy="593164"/>
          </a:xfrm>
        </p:spPr>
        <p:txBody>
          <a:bodyPr>
            <a:normAutofit fontScale="90000"/>
          </a:bodyPr>
          <a:lstStyle/>
          <a:p>
            <a:r>
              <a:rPr lang="ru-RU" sz="3100" b="1" i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по выявлению и распространению педагогического опыта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28728" y="1285860"/>
            <a:ext cx="7498080" cy="4800600"/>
          </a:xfrm>
        </p:spPr>
        <p:txBody>
          <a:bodyPr>
            <a:noAutofit/>
          </a:bodyPr>
          <a:lstStyle/>
          <a:p>
            <a:pPr marL="82296" indent="0">
              <a:buNone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течение года педагоги обменивались опытом работы и на уровне общеобразовательного учреждения, и обобщали опыт работы на муниципальном, региональном, республиканском уровнях: посещали семинары, мастер-классы, участвовали в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вебинарах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конференциях. Педагоги школ города и района принимали участие в 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вебинарах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гуманитарного направления: «Уроки будущего. Электронный учебник и образовательные сервисы»: практика применения и новые перспективы», «Страна читающая» о популяризации чтения художественной литературы, изучаемой в школе», «Формирование познавательных УУД при подготовке к ОГЭ и ЕГЭ средствами УМК по русскому языку». </a:t>
            </a:r>
          </a:p>
        </p:txBody>
      </p:sp>
    </p:spTree>
    <p:extLst>
      <p:ext uri="{BB962C8B-B14F-4D97-AF65-F5344CB8AC3E}">
        <p14:creationId xmlns:p14="http://schemas.microsoft.com/office/powerpoint/2010/main" xmlns="" val="7002972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708392" cy="562074"/>
          </a:xfrm>
        </p:spPr>
        <p:txBody>
          <a:bodyPr>
            <a:normAutofit fontScale="90000"/>
          </a:bodyPr>
          <a:lstStyle/>
          <a:p>
            <a:r>
              <a:rPr lang="ru-RU" sz="40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Уроки русского языка и литературы</a:t>
            </a:r>
            <a:endParaRPr lang="ru-RU" sz="4000" b="1" i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187624" y="859319"/>
            <a:ext cx="7384864" cy="6032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Одним из важнейших направлений повышения качества учебно-воспитательного процесса является современный урок. Методистом УО </a:t>
            </a: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 течение учебного года </a:t>
            </a: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посещены уроки русского языка и литературы в ООШ №1, СОШ №3, СОШ №4, СОШ №6, СОШ №8, СОШ №10, гимназии №11, СОШ №13, </a:t>
            </a:r>
            <a:r>
              <a:rPr lang="ru-RU" sz="16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Старописьмянской</a:t>
            </a: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ООШ, </a:t>
            </a:r>
            <a:r>
              <a:rPr lang="ru-RU" sz="16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Зеленорощинской</a:t>
            </a: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ООШ, </a:t>
            </a:r>
            <a:r>
              <a:rPr lang="ru-RU" sz="16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Тимяшевской</a:t>
            </a: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СОШ.</a:t>
            </a: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итогам посещённых уроков можно сделать следующие выводы: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районе инновационная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 развита на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недостаточном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уровне. Учителя находятся в постоянном поиске, в развитии, имеют хорошие теоретические знания и практические навыки, но при этом некоторые из них не могут показать и полностью раскрыть их. В ходе посещений уроков учителям даны методические рекомендации по устранению выявленных недочётов, своевременно оказана методическая помощь. </a:t>
            </a: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Сильные стороны: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Посещённые уроки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показали хороший профессиональный уровень учителей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русского языка и литературы. Учителя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используют в образовательной практике учебно-методические разработки и материалы, ориентированные на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новые стандарты,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используют современные образовательные технологии, осознают необходимость перехода на развивающие системы обучения.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Уроки учителей СОШ №3, СОШ №4, СОШ №6, СОШ №8, СОШ №10, гимназии №11,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Тимяшевской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СОШ,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Старописьмянской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ООШ полностью соответствуют требованиям ФГОС.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Слабые стороны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недостаточном уровне проведены уроки в СОШ №13,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Зеленорощинской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СОШ, ООШ №1.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04275727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>
    <a:lnDef>
      <a:spPr>
        <a:ln w="25400">
          <a:solidFill>
            <a:srgbClr val="0070C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4433</TotalTime>
  <Words>2805</Words>
  <Application>Microsoft Office PowerPoint</Application>
  <PresentationFormat>Экран (4:3)</PresentationFormat>
  <Paragraphs>620</Paragraphs>
  <Slides>37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Солнцестояние</vt:lpstr>
      <vt:lpstr>                                     Аналитическая деятельность работы ММО учителей русского языка и литературы   </vt:lpstr>
      <vt:lpstr>     Методическая тема</vt:lpstr>
      <vt:lpstr>         Педагогические кадры</vt:lpstr>
      <vt:lpstr>              Задачи ММО</vt:lpstr>
      <vt:lpstr>Эффективно используемые современные образовательные технологии </vt:lpstr>
      <vt:lpstr>                 Заседания ММО</vt:lpstr>
      <vt:lpstr>    Заседания ММО и совещания</vt:lpstr>
      <vt:lpstr>Работа по выявлению и распространению педагогического опыта </vt:lpstr>
      <vt:lpstr>Уроки русского языка и литературы</vt:lpstr>
      <vt:lpstr>    Результативность обучения</vt:lpstr>
      <vt:lpstr>           Результаты ОГЭ 2018</vt:lpstr>
      <vt:lpstr>              Русский язык</vt:lpstr>
      <vt:lpstr>Слайд 13</vt:lpstr>
      <vt:lpstr>          Литература</vt:lpstr>
      <vt:lpstr>Слайд 15</vt:lpstr>
      <vt:lpstr>Лучшие результаты учащихся, набравших 100 баллов ЕГЭ по русскому языку </vt:lpstr>
      <vt:lpstr>Слайд 17</vt:lpstr>
      <vt:lpstr>Результативность ЕГЭ 2018</vt:lpstr>
      <vt:lpstr>              Русский язык ВПР -5 классы</vt:lpstr>
      <vt:lpstr>  Успеваемость по городским школам</vt:lpstr>
      <vt:lpstr>Успеваемость по сельским школам</vt:lpstr>
      <vt:lpstr>Качество знаний по городским школам</vt:lpstr>
      <vt:lpstr>Качество знаний по сельским школам</vt:lpstr>
      <vt:lpstr>          Русский язык ВПР – 6 классы</vt:lpstr>
      <vt:lpstr>  Успеваемость по городским школам</vt:lpstr>
      <vt:lpstr>Успеваемость по сельским школам</vt:lpstr>
      <vt:lpstr>Качество знаний по городским школам</vt:lpstr>
      <vt:lpstr>Качество знаний по сельским школам</vt:lpstr>
      <vt:lpstr>    Результаты итогового собеседования по русскому языку в 9 классах</vt:lpstr>
      <vt:lpstr>    Результаты итогового собеседования</vt:lpstr>
      <vt:lpstr>           Лучшие результаты </vt:lpstr>
      <vt:lpstr>Результаты по предметным олимпиадам</vt:lpstr>
      <vt:lpstr>Слайд 33</vt:lpstr>
      <vt:lpstr>                      Конкурсы</vt:lpstr>
      <vt:lpstr>Слайд 35</vt:lpstr>
      <vt:lpstr>Слабые стороны работы ММО</vt:lpstr>
      <vt:lpstr>Слайд 37</vt:lpstr>
    </vt:vector>
  </TitlesOfParts>
  <Company>ИМЦ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Результаты диагностического тестирования по математике  за 1 полугодие  2012-2013 учебного года. </dc:title>
  <dc:creator>РС</dc:creator>
  <cp:lastModifiedBy>Admin</cp:lastModifiedBy>
  <cp:revision>619</cp:revision>
  <dcterms:created xsi:type="dcterms:W3CDTF">2012-12-17T07:09:56Z</dcterms:created>
  <dcterms:modified xsi:type="dcterms:W3CDTF">2018-08-27T04:48:02Z</dcterms:modified>
</cp:coreProperties>
</file>